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notesMasterIdLst>
    <p:notesMasterId r:id="rId17"/>
  </p:notesMasterIdLst>
  <p:sldSz cx="14630400" cy="8229600"/>
  <p:notesSz cx="8229600" cy="14630400"/>
  <p:embeddedFontLst>
    <p:embeddedFont>
      <p:font typeface="Roboto Medium"/>
      <p:regular r:id="rId22"/>
    </p:embeddedFont>
    <p:embeddedFont>
      <p:font typeface="Roboto Medium"/>
      <p:regular r:id="rId23"/>
    </p:embeddedFont>
    <p:embeddedFont>
      <p:font typeface="Roboto Medium"/>
      <p:regular r:id="rId24"/>
    </p:embeddedFont>
    <p:embeddedFont>
      <p:font typeface="Roboto Medium"/>
      <p:regular r:id="rId25"/>
    </p:embeddedFont>
    <p:embeddedFont>
      <p:font typeface="Roboto"/>
      <p:regular r:id="rId26"/>
    </p:embeddedFont>
    <p:embeddedFont>
      <p:font typeface="Roboto"/>
      <p:regular r:id="rId27"/>
    </p:embeddedFont>
    <p:embeddedFont>
      <p:font typeface="Roboto"/>
      <p:regular r:id="rId28"/>
    </p:embeddedFont>
    <p:embeddedFont>
      <p:font typeface="Roboto"/>
      <p:regular r:id="rId29"/>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esProps" Target="presProps.xml"/><Relationship Id="rId19" Type="http://schemas.openxmlformats.org/officeDocument/2006/relationships/viewProps" Target="viewProps.xml"/><Relationship Id="rId20" Type="http://schemas.openxmlformats.org/officeDocument/2006/relationships/theme" Target="theme/theme1.xml"/><Relationship Id="rId21" Type="http://schemas.openxmlformats.org/officeDocument/2006/relationships/tableStyles" Target="tableStyles.xml"/><Relationship Id="rId22" Type="http://schemas.openxmlformats.org/officeDocument/2006/relationships/font" Target="fonts/font1.fntdata"/><Relationship Id="rId23" Type="http://schemas.openxmlformats.org/officeDocument/2006/relationships/font" Target="fonts/font2.fntdata"/><Relationship Id="rId24" Type="http://schemas.openxmlformats.org/officeDocument/2006/relationships/font" Target="fonts/font3.fntdata"/><Relationship Id="rId25" Type="http://schemas.openxmlformats.org/officeDocument/2006/relationships/font" Target="fonts/font4.fntdata"/><Relationship Id="rId26" Type="http://schemas.openxmlformats.org/officeDocument/2006/relationships/font" Target="fonts/font5.fntdata"/><Relationship Id="rId27" Type="http://schemas.openxmlformats.org/officeDocument/2006/relationships/font" Target="fonts/font6.fntdata"/><Relationship Id="rId28" Type="http://schemas.openxmlformats.org/officeDocument/2006/relationships/font" Target="fonts/font7.fntdata"/><Relationship Id="rId29"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0-1.png"/><Relationship Id="rId2" Type="http://schemas.openxmlformats.org/officeDocument/2006/relationships/image" Target="../media/image-1010-2.png"/><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1-1.png"/><Relationship Id="rId2" Type="http://schemas.openxmlformats.org/officeDocument/2006/relationships/image" Target="../media/image-1011-2.png"/><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2-1.png"/><Relationship Id="rId2" Type="http://schemas.openxmlformats.org/officeDocument/2006/relationships/image" Target="../media/image-1012-2.png"/><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3-1.png"/><Relationship Id="rId2" Type="http://schemas.openxmlformats.org/officeDocument/2006/relationships/image" Target="../media/image-1013-2.png"/><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4-1.png"/><Relationship Id="rId2" Type="http://schemas.openxmlformats.org/officeDocument/2006/relationships/image" Target="../media/image-1014-2.png"/><Relationship Id="rId4"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5-1.png"/><Relationship Id="rId2" Type="http://schemas.openxmlformats.org/officeDocument/2006/relationships/image" Target="../media/image-1015-2.png"/><Relationship Id="rId4"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6-1.png"/><Relationship Id="rId2" Type="http://schemas.openxmlformats.org/officeDocument/2006/relationships/image" Target="../media/image-1016-2.png"/><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2-1.png"/><Relationship Id="rId2" Type="http://schemas.openxmlformats.org/officeDocument/2006/relationships/image" Target="../media/image-1002-2.png"/><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3-1.png"/><Relationship Id="rId2" Type="http://schemas.openxmlformats.org/officeDocument/2006/relationships/image" Target="../media/image-1003-2.png"/><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4-1.png"/><Relationship Id="rId2" Type="http://schemas.openxmlformats.org/officeDocument/2006/relationships/image" Target="../media/image-1004-2.pn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5-1.png"/><Relationship Id="rId2" Type="http://schemas.openxmlformats.org/officeDocument/2006/relationships/image" Target="../media/image-1005-2.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6-1.png"/><Relationship Id="rId2" Type="http://schemas.openxmlformats.org/officeDocument/2006/relationships/image" Target="../media/image-1006-2.pn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7-1.png"/><Relationship Id="rId2" Type="http://schemas.openxmlformats.org/officeDocument/2006/relationships/image" Target="../media/image-1007-2.pn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8-1.png"/><Relationship Id="rId2" Type="http://schemas.openxmlformats.org/officeDocument/2006/relationships/image" Target="../media/image-1008-2.png"/><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9-1.png"/><Relationship Id="rId2" Type="http://schemas.openxmlformats.org/officeDocument/2006/relationships/image" Target="../media/image-1009-2.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18">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18">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18">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18">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18">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18">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18">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18">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18">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18">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18">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18">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18">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18">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18">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svg"/><Relationship Id="rId5" Type="http://schemas.openxmlformats.org/officeDocument/2006/relationships/image" Target="../media/image-10-5.png"/><Relationship Id="rId6" Type="http://schemas.openxmlformats.org/officeDocument/2006/relationships/image" Target="../media/image-10-6.svg"/><Relationship Id="rId7" Type="http://schemas.openxmlformats.org/officeDocument/2006/relationships/image" Target="../media/image-10-7.png"/><Relationship Id="rId8" Type="http://schemas.openxmlformats.org/officeDocument/2006/relationships/image" Target="../media/image-10-8.svg"/><Relationship Id="rId9" Type="http://schemas.openxmlformats.org/officeDocument/2006/relationships/slideLayout" Target="../slideLayouts/slideLayout11.xml"/><Relationship Id="rId10"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12.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4.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slideLayout" Target="../slideLayouts/slideLayout15.xml"/><Relationship Id="rId5"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slideLayout" Target="../slideLayouts/slideLayout16.xml"/><Relationship Id="rId3"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image" Target="../media/image-3-5.png"/><Relationship Id="rId6" Type="http://schemas.openxmlformats.org/officeDocument/2006/relationships/image" Target="../media/image-3-6.svg"/><Relationship Id="rId7" Type="http://schemas.openxmlformats.org/officeDocument/2006/relationships/slideLayout" Target="../slideLayouts/slideLayout4.xml"/><Relationship Id="rId8"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slideLayout" Target="../slideLayouts/slideLayout9.xml"/><Relationship Id="rId6"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3028355"/>
            <a:ext cx="7556421" cy="1240155"/>
          </a:xfrm>
          <a:prstGeom prst="rect">
            <a:avLst/>
          </a:prstGeom>
          <a:noFill/>
          <a:ln/>
        </p:spPr>
        <p:txBody>
          <a:bodyPr wrap="square" lIns="0" tIns="0" rIns="0" bIns="0" rtlCol="0" anchor="t"/>
          <a:lstStyle/>
          <a:p>
            <a:pPr algn="l" indent="0" marL="0">
              <a:lnSpc>
                <a:spcPts val="4850"/>
              </a:lnSpc>
              <a:buNone/>
            </a:pPr>
            <a:r>
              <a:rPr lang="en-US" sz="3900" dirty="0">
                <a:solidFill>
                  <a:srgbClr val="FFFFFF"/>
                </a:solidFill>
                <a:latin typeface="Roboto Medium" pitchFamily="34" charset="0"/>
                <a:ea typeface="Roboto Medium" pitchFamily="34" charset="-122"/>
                <a:cs typeface="Roboto Medium" pitchFamily="34" charset="-120"/>
              </a:rPr>
              <a:t>5 Errores que Arruinan tus Proyectos Web</a:t>
            </a:r>
            <a:endParaRPr lang="en-US" sz="3900" dirty="0"/>
          </a:p>
        </p:txBody>
      </p:sp>
      <p:sp>
        <p:nvSpPr>
          <p:cNvPr id="4" name="Text 1"/>
          <p:cNvSpPr/>
          <p:nvPr/>
        </p:nvSpPr>
        <p:spPr>
          <a:xfrm>
            <a:off x="793790" y="4566166"/>
            <a:ext cx="7556421" cy="635079"/>
          </a:xfrm>
          <a:prstGeom prst="rect">
            <a:avLst/>
          </a:prstGeom>
          <a:noFill/>
          <a:ln/>
        </p:spPr>
        <p:txBody>
          <a:bodyPr wrap="square" lIns="0" tIns="0" rIns="0" bIns="0" rtlCol="0" anchor="t"/>
          <a:lstStyle/>
          <a:p>
            <a:pPr algn="l" indent="0" marL="0">
              <a:lnSpc>
                <a:spcPts val="2500"/>
              </a:lnSpc>
              <a:buNone/>
            </a:pPr>
            <a:r>
              <a:rPr lang="en-US" sz="1550" dirty="0">
                <a:solidFill>
                  <a:srgbClr val="CFD0D8"/>
                </a:solidFill>
                <a:latin typeface="Roboto" pitchFamily="34" charset="0"/>
                <a:ea typeface="Roboto" pitchFamily="34" charset="-122"/>
                <a:cs typeface="Roboto" pitchFamily="34" charset="-120"/>
              </a:rPr>
              <a:t>Y cómo arreglarlos en 2025 para construir aplicaciones más sólidas, seguras y exitosas</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1661398"/>
            <a:ext cx="7287220" cy="496133"/>
          </a:xfrm>
          <a:prstGeom prst="rect">
            <a:avLst/>
          </a:prstGeom>
          <a:noFill/>
          <a:ln/>
        </p:spPr>
        <p:txBody>
          <a:bodyPr wrap="none" lIns="0" tIns="0" rIns="0" bIns="0" rtlCol="0" anchor="t"/>
          <a:lstStyle/>
          <a:p>
            <a:pPr algn="l" indent="0" marL="0">
              <a:lnSpc>
                <a:spcPts val="3900"/>
              </a:lnSpc>
              <a:buNone/>
            </a:pPr>
            <a:r>
              <a:rPr lang="en-US" sz="3100" dirty="0">
                <a:solidFill>
                  <a:srgbClr val="FFFFFF"/>
                </a:solidFill>
                <a:latin typeface="Roboto Medium" pitchFamily="34" charset="0"/>
                <a:ea typeface="Roboto Medium" pitchFamily="34" charset="-122"/>
                <a:cs typeface="Roboto Medium" pitchFamily="34" charset="-120"/>
              </a:rPr>
              <a:t>Optimiza el Rendimiento de tu Aplicación</a:t>
            </a:r>
            <a:endParaRPr lang="en-US" sz="3100" dirty="0"/>
          </a:p>
        </p:txBody>
      </p:sp>
      <p:pic>
        <p:nvPicPr>
          <p:cNvPr id="3"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93790" y="2554367"/>
            <a:ext cx="496133" cy="496133"/>
          </a:xfrm>
          <a:prstGeom prst="rect">
            <a:avLst/>
          </a:prstGeom>
        </p:spPr>
      </p:pic>
      <p:sp>
        <p:nvSpPr>
          <p:cNvPr id="4" name="Text 1"/>
          <p:cNvSpPr/>
          <p:nvPr/>
        </p:nvSpPr>
        <p:spPr>
          <a:xfrm>
            <a:off x="793790" y="3298508"/>
            <a:ext cx="2623899" cy="310158"/>
          </a:xfrm>
          <a:prstGeom prst="rect">
            <a:avLst/>
          </a:prstGeom>
          <a:noFill/>
          <a:ln/>
        </p:spPr>
        <p:txBody>
          <a:bodyPr wrap="none" lIns="0" tIns="0" rIns="0" bIns="0" rtlCol="0" anchor="t"/>
          <a:lstStyle/>
          <a:p>
            <a:pPr algn="l" indent="0" marL="0">
              <a:lnSpc>
                <a:spcPts val="2400"/>
              </a:lnSpc>
              <a:buNone/>
            </a:pPr>
            <a:r>
              <a:rPr lang="en-US" sz="1950" dirty="0">
                <a:solidFill>
                  <a:srgbClr val="CFD0D8"/>
                </a:solidFill>
                <a:latin typeface="Roboto Medium" pitchFamily="34" charset="0"/>
                <a:ea typeface="Roboto Medium" pitchFamily="34" charset="-122"/>
                <a:cs typeface="Roboto Medium" pitchFamily="34" charset="-120"/>
              </a:rPr>
              <a:t>Optimización de Assets</a:t>
            </a:r>
            <a:endParaRPr lang="en-US" sz="1950" dirty="0"/>
          </a:p>
        </p:txBody>
      </p:sp>
      <p:sp>
        <p:nvSpPr>
          <p:cNvPr id="5" name="Text 2"/>
          <p:cNvSpPr/>
          <p:nvPr/>
        </p:nvSpPr>
        <p:spPr>
          <a:xfrm>
            <a:off x="793790" y="3727728"/>
            <a:ext cx="6397347" cy="635079"/>
          </a:xfrm>
          <a:prstGeom prst="rect">
            <a:avLst/>
          </a:prstGeom>
          <a:noFill/>
          <a:ln/>
        </p:spPr>
        <p:txBody>
          <a:bodyPr wrap="square" lIns="0" tIns="0" rIns="0" bIns="0" rtlCol="0" anchor="t"/>
          <a:lstStyle/>
          <a:p>
            <a:pPr algn="l" indent="0" marL="0">
              <a:lnSpc>
                <a:spcPts val="2500"/>
              </a:lnSpc>
              <a:buNone/>
            </a:pPr>
            <a:r>
              <a:rPr lang="en-US" sz="1550" dirty="0">
                <a:solidFill>
                  <a:srgbClr val="CFD0D8"/>
                </a:solidFill>
                <a:latin typeface="Roboto" pitchFamily="34" charset="0"/>
                <a:ea typeface="Roboto" pitchFamily="34" charset="-122"/>
                <a:cs typeface="Roboto" pitchFamily="34" charset="-120"/>
              </a:rPr>
              <a:t>Comprime imágenes (WebP, AVIF), minifica CSS/JS, usa CDN para recursos estáticos. Las imágenes sin optimizar son el problema #1.</a:t>
            </a:r>
            <a:endParaRPr lang="en-US" sz="1550" dirty="0"/>
          </a:p>
        </p:txBody>
      </p:sp>
      <p:pic>
        <p:nvPicPr>
          <p:cNvPr id="6"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39144" y="2554367"/>
            <a:ext cx="496133" cy="496133"/>
          </a:xfrm>
          <a:prstGeom prst="rect">
            <a:avLst/>
          </a:prstGeom>
        </p:spPr>
      </p:pic>
      <p:sp>
        <p:nvSpPr>
          <p:cNvPr id="7" name="Text 3"/>
          <p:cNvSpPr/>
          <p:nvPr/>
        </p:nvSpPr>
        <p:spPr>
          <a:xfrm>
            <a:off x="7439144" y="3298508"/>
            <a:ext cx="2704148" cy="310158"/>
          </a:xfrm>
          <a:prstGeom prst="rect">
            <a:avLst/>
          </a:prstGeom>
          <a:noFill/>
          <a:ln/>
        </p:spPr>
        <p:txBody>
          <a:bodyPr wrap="none" lIns="0" tIns="0" rIns="0" bIns="0" rtlCol="0" anchor="t"/>
          <a:lstStyle/>
          <a:p>
            <a:pPr algn="l" indent="0" marL="0">
              <a:lnSpc>
                <a:spcPts val="2400"/>
              </a:lnSpc>
              <a:buNone/>
            </a:pPr>
            <a:r>
              <a:rPr lang="en-US" sz="1950" dirty="0">
                <a:solidFill>
                  <a:srgbClr val="CFD0D8"/>
                </a:solidFill>
                <a:latin typeface="Roboto Medium" pitchFamily="34" charset="0"/>
                <a:ea typeface="Roboto Medium" pitchFamily="34" charset="-122"/>
                <a:cs typeface="Roboto Medium" pitchFamily="34" charset="-120"/>
              </a:rPr>
              <a:t>Lazy Loading Inteligente</a:t>
            </a:r>
            <a:endParaRPr lang="en-US" sz="1950" dirty="0"/>
          </a:p>
        </p:txBody>
      </p:sp>
      <p:sp>
        <p:nvSpPr>
          <p:cNvPr id="8" name="Text 4"/>
          <p:cNvSpPr/>
          <p:nvPr/>
        </p:nvSpPr>
        <p:spPr>
          <a:xfrm>
            <a:off x="7439144" y="3727728"/>
            <a:ext cx="6397466" cy="635079"/>
          </a:xfrm>
          <a:prstGeom prst="rect">
            <a:avLst/>
          </a:prstGeom>
          <a:noFill/>
          <a:ln/>
        </p:spPr>
        <p:txBody>
          <a:bodyPr wrap="square" lIns="0" tIns="0" rIns="0" bIns="0" rtlCol="0" anchor="t"/>
          <a:lstStyle/>
          <a:p>
            <a:pPr algn="l" indent="0" marL="0">
              <a:lnSpc>
                <a:spcPts val="2500"/>
              </a:lnSpc>
              <a:buNone/>
            </a:pPr>
            <a:r>
              <a:rPr lang="en-US" sz="1550" dirty="0">
                <a:solidFill>
                  <a:srgbClr val="CFD0D8"/>
                </a:solidFill>
                <a:latin typeface="Roboto" pitchFamily="34" charset="0"/>
                <a:ea typeface="Roboto" pitchFamily="34" charset="-122"/>
                <a:cs typeface="Roboto" pitchFamily="34" charset="-120"/>
              </a:rPr>
              <a:t>Carga solo lo visible inicialmente. Imágenes, componentes y rutas deben cargarse bajo demanda.</a:t>
            </a:r>
            <a:endParaRPr lang="en-US" sz="1550" dirty="0"/>
          </a:p>
        </p:txBody>
      </p:sp>
      <p:pic>
        <p:nvPicPr>
          <p:cNvPr id="9"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3790" y="4759643"/>
            <a:ext cx="496133" cy="496133"/>
          </a:xfrm>
          <a:prstGeom prst="rect">
            <a:avLst/>
          </a:prstGeom>
        </p:spPr>
      </p:pic>
      <p:sp>
        <p:nvSpPr>
          <p:cNvPr id="10" name="Text 5"/>
          <p:cNvSpPr/>
          <p:nvPr/>
        </p:nvSpPr>
        <p:spPr>
          <a:xfrm>
            <a:off x="793790" y="5503783"/>
            <a:ext cx="2480905" cy="310158"/>
          </a:xfrm>
          <a:prstGeom prst="rect">
            <a:avLst/>
          </a:prstGeom>
          <a:noFill/>
          <a:ln/>
        </p:spPr>
        <p:txBody>
          <a:bodyPr wrap="none" lIns="0" tIns="0" rIns="0" bIns="0" rtlCol="0" anchor="t"/>
          <a:lstStyle/>
          <a:p>
            <a:pPr algn="l" indent="0" marL="0">
              <a:lnSpc>
                <a:spcPts val="2400"/>
              </a:lnSpc>
              <a:buNone/>
            </a:pPr>
            <a:r>
              <a:rPr lang="en-US" sz="1950" dirty="0">
                <a:solidFill>
                  <a:srgbClr val="CFD0D8"/>
                </a:solidFill>
                <a:latin typeface="Roboto Medium" pitchFamily="34" charset="0"/>
                <a:ea typeface="Roboto Medium" pitchFamily="34" charset="-122"/>
                <a:cs typeface="Roboto Medium" pitchFamily="34" charset="-120"/>
              </a:rPr>
              <a:t>Estrategias de Caché</a:t>
            </a:r>
            <a:endParaRPr lang="en-US" sz="1950" dirty="0"/>
          </a:p>
        </p:txBody>
      </p:sp>
      <p:sp>
        <p:nvSpPr>
          <p:cNvPr id="11" name="Text 6"/>
          <p:cNvSpPr/>
          <p:nvPr/>
        </p:nvSpPr>
        <p:spPr>
          <a:xfrm>
            <a:off x="793790" y="5933003"/>
            <a:ext cx="6397347" cy="635079"/>
          </a:xfrm>
          <a:prstGeom prst="rect">
            <a:avLst/>
          </a:prstGeom>
          <a:noFill/>
          <a:ln/>
        </p:spPr>
        <p:txBody>
          <a:bodyPr wrap="square" lIns="0" tIns="0" rIns="0" bIns="0" rtlCol="0" anchor="t"/>
          <a:lstStyle/>
          <a:p>
            <a:pPr algn="l" indent="0" marL="0">
              <a:lnSpc>
                <a:spcPts val="2500"/>
              </a:lnSpc>
              <a:buNone/>
            </a:pPr>
            <a:r>
              <a:rPr lang="en-US" sz="1550" dirty="0">
                <a:solidFill>
                  <a:srgbClr val="CFD0D8"/>
                </a:solidFill>
                <a:latin typeface="Roboto" pitchFamily="34" charset="0"/>
                <a:ea typeface="Roboto" pitchFamily="34" charset="-122"/>
                <a:cs typeface="Roboto" pitchFamily="34" charset="-120"/>
              </a:rPr>
              <a:t>Redis para datos frecuentes, service workers para offline-first, cache HTTP headers correctos.</a:t>
            </a:r>
            <a:endParaRPr lang="en-US" sz="1550" dirty="0"/>
          </a:p>
        </p:txBody>
      </p:sp>
      <p:pic>
        <p:nvPicPr>
          <p:cNvPr id="12"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39144" y="4759643"/>
            <a:ext cx="496133" cy="496133"/>
          </a:xfrm>
          <a:prstGeom prst="rect">
            <a:avLst/>
          </a:prstGeom>
        </p:spPr>
      </p:pic>
      <p:sp>
        <p:nvSpPr>
          <p:cNvPr id="13" name="Text 7"/>
          <p:cNvSpPr/>
          <p:nvPr/>
        </p:nvSpPr>
        <p:spPr>
          <a:xfrm>
            <a:off x="7439144" y="5503783"/>
            <a:ext cx="2480905" cy="310158"/>
          </a:xfrm>
          <a:prstGeom prst="rect">
            <a:avLst/>
          </a:prstGeom>
          <a:noFill/>
          <a:ln/>
        </p:spPr>
        <p:txBody>
          <a:bodyPr wrap="none" lIns="0" tIns="0" rIns="0" bIns="0" rtlCol="0" anchor="t"/>
          <a:lstStyle/>
          <a:p>
            <a:pPr algn="l" indent="0" marL="0">
              <a:lnSpc>
                <a:spcPts val="2400"/>
              </a:lnSpc>
              <a:buNone/>
            </a:pPr>
            <a:r>
              <a:rPr lang="en-US" sz="1950" dirty="0">
                <a:solidFill>
                  <a:srgbClr val="CFD0D8"/>
                </a:solidFill>
                <a:latin typeface="Roboto Medium" pitchFamily="34" charset="0"/>
                <a:ea typeface="Roboto Medium" pitchFamily="34" charset="-122"/>
                <a:cs typeface="Roboto Medium" pitchFamily="34" charset="-120"/>
              </a:rPr>
              <a:t>Code Splitting</a:t>
            </a:r>
            <a:endParaRPr lang="en-US" sz="1950" dirty="0"/>
          </a:p>
        </p:txBody>
      </p:sp>
      <p:sp>
        <p:nvSpPr>
          <p:cNvPr id="14" name="Text 8"/>
          <p:cNvSpPr/>
          <p:nvPr/>
        </p:nvSpPr>
        <p:spPr>
          <a:xfrm>
            <a:off x="7439144" y="5933003"/>
            <a:ext cx="6397466" cy="635079"/>
          </a:xfrm>
          <a:prstGeom prst="rect">
            <a:avLst/>
          </a:prstGeom>
          <a:noFill/>
          <a:ln/>
        </p:spPr>
        <p:txBody>
          <a:bodyPr wrap="square" lIns="0" tIns="0" rIns="0" bIns="0" rtlCol="0" anchor="t"/>
          <a:lstStyle/>
          <a:p>
            <a:pPr algn="l" indent="0" marL="0">
              <a:lnSpc>
                <a:spcPts val="2500"/>
              </a:lnSpc>
              <a:buNone/>
            </a:pPr>
            <a:r>
              <a:rPr lang="en-US" sz="1550" dirty="0">
                <a:solidFill>
                  <a:srgbClr val="CFD0D8"/>
                </a:solidFill>
                <a:latin typeface="Roboto" pitchFamily="34" charset="0"/>
                <a:ea typeface="Roboto" pitchFamily="34" charset="-122"/>
                <a:cs typeface="Roboto" pitchFamily="34" charset="-120"/>
              </a:rPr>
              <a:t>Divide tu bundle en chunks pequeños. Los usuarios no necesitan cargar todo el código de una vez.</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1031319"/>
            <a:ext cx="6794659" cy="496133"/>
          </a:xfrm>
          <a:prstGeom prst="rect">
            <a:avLst/>
          </a:prstGeom>
          <a:noFill/>
          <a:ln/>
        </p:spPr>
        <p:txBody>
          <a:bodyPr wrap="none" lIns="0" tIns="0" rIns="0" bIns="0" rtlCol="0" anchor="t"/>
          <a:lstStyle/>
          <a:p>
            <a:pPr algn="l" indent="0" marL="0">
              <a:lnSpc>
                <a:spcPts val="3900"/>
              </a:lnSpc>
              <a:buNone/>
            </a:pPr>
            <a:r>
              <a:rPr lang="en-US" sz="3100" dirty="0">
                <a:solidFill>
                  <a:srgbClr val="FFFFFF"/>
                </a:solidFill>
                <a:latin typeface="Roboto Medium" pitchFamily="34" charset="0"/>
                <a:ea typeface="Roboto Medium" pitchFamily="34" charset="-122"/>
                <a:cs typeface="Roboto Medium" pitchFamily="34" charset="-120"/>
              </a:rPr>
              <a:t>Error #5: No Planificar la Escalabilidad</a:t>
            </a:r>
            <a:endParaRPr lang="en-US" sz="3100" dirty="0"/>
          </a:p>
        </p:txBody>
      </p:sp>
      <p:sp>
        <p:nvSpPr>
          <p:cNvPr id="3" name="Text 1"/>
          <p:cNvSpPr/>
          <p:nvPr/>
        </p:nvSpPr>
        <p:spPr>
          <a:xfrm>
            <a:off x="793790" y="2003703"/>
            <a:ext cx="7632025" cy="952619"/>
          </a:xfrm>
          <a:prstGeom prst="rect">
            <a:avLst/>
          </a:prstGeom>
          <a:noFill/>
          <a:ln/>
        </p:spPr>
        <p:txBody>
          <a:bodyPr wrap="square" lIns="0" tIns="0" rIns="0" bIns="0" rtlCol="0" anchor="t"/>
          <a:lstStyle/>
          <a:p>
            <a:pPr algn="l" indent="0" marL="0">
              <a:lnSpc>
                <a:spcPts val="2500"/>
              </a:lnSpc>
              <a:buNone/>
            </a:pPr>
            <a:r>
              <a:rPr lang="en-US" sz="1550" dirty="0">
                <a:solidFill>
                  <a:srgbClr val="CFD0D8"/>
                </a:solidFill>
                <a:latin typeface="Roboto" pitchFamily="34" charset="0"/>
                <a:ea typeface="Roboto" pitchFamily="34" charset="-122"/>
                <a:cs typeface="Roboto" pitchFamily="34" charset="-120"/>
              </a:rPr>
              <a:t>Muchos proyectos nacen con la mentalidad "funciona en mi máquina". Pero cuando el tráfico crece o el equipo se expande, la falta de planificación se convierte en un cuello de botella crítico.</a:t>
            </a:r>
            <a:endParaRPr lang="en-US" sz="1550" dirty="0"/>
          </a:p>
        </p:txBody>
      </p:sp>
      <p:sp>
        <p:nvSpPr>
          <p:cNvPr id="4" name="Shape 2"/>
          <p:cNvSpPr/>
          <p:nvPr/>
        </p:nvSpPr>
        <p:spPr>
          <a:xfrm>
            <a:off x="793790" y="3284994"/>
            <a:ext cx="99179" cy="99179"/>
          </a:xfrm>
          <a:prstGeom prst="roundRect">
            <a:avLst>
              <a:gd name="adj" fmla="val 460985"/>
            </a:avLst>
          </a:prstGeom>
          <a:solidFill>
            <a:srgbClr val="5A6ED8"/>
          </a:solidFill>
          <a:ln/>
        </p:spPr>
      </p:sp>
      <p:sp>
        <p:nvSpPr>
          <p:cNvPr id="5" name="Text 3"/>
          <p:cNvSpPr/>
          <p:nvPr/>
        </p:nvSpPr>
        <p:spPr>
          <a:xfrm>
            <a:off x="1091327" y="3179564"/>
            <a:ext cx="3368516" cy="310158"/>
          </a:xfrm>
          <a:prstGeom prst="rect">
            <a:avLst/>
          </a:prstGeom>
          <a:noFill/>
          <a:ln/>
        </p:spPr>
        <p:txBody>
          <a:bodyPr wrap="none" lIns="0" tIns="0" rIns="0" bIns="0" rtlCol="0" anchor="t"/>
          <a:lstStyle/>
          <a:p>
            <a:pPr algn="l" indent="0" marL="0">
              <a:lnSpc>
                <a:spcPts val="2400"/>
              </a:lnSpc>
              <a:buNone/>
            </a:pPr>
            <a:r>
              <a:rPr lang="en-US" sz="1950" dirty="0">
                <a:solidFill>
                  <a:srgbClr val="CFD0D8"/>
                </a:solidFill>
                <a:latin typeface="Roboto Medium" pitchFamily="34" charset="0"/>
                <a:ea typeface="Roboto Medium" pitchFamily="34" charset="-122"/>
                <a:cs typeface="Roboto Medium" pitchFamily="34" charset="-120"/>
              </a:rPr>
              <a:t>Arquitectura Monolítica Rígida</a:t>
            </a:r>
            <a:endParaRPr lang="en-US" sz="1950" dirty="0"/>
          </a:p>
        </p:txBody>
      </p:sp>
      <p:sp>
        <p:nvSpPr>
          <p:cNvPr id="6" name="Text 4"/>
          <p:cNvSpPr/>
          <p:nvPr/>
        </p:nvSpPr>
        <p:spPr>
          <a:xfrm>
            <a:off x="1091327" y="3688080"/>
            <a:ext cx="3394472" cy="635079"/>
          </a:xfrm>
          <a:prstGeom prst="rect">
            <a:avLst/>
          </a:prstGeom>
          <a:noFill/>
          <a:ln/>
        </p:spPr>
        <p:txBody>
          <a:bodyPr wrap="square" lIns="0" tIns="0" rIns="0" bIns="0" rtlCol="0" anchor="t"/>
          <a:lstStyle/>
          <a:p>
            <a:pPr algn="l" indent="0" marL="0">
              <a:lnSpc>
                <a:spcPts val="2500"/>
              </a:lnSpc>
              <a:buNone/>
            </a:pPr>
            <a:r>
              <a:rPr lang="en-US" sz="1550" dirty="0">
                <a:solidFill>
                  <a:srgbClr val="CFD0D8"/>
                </a:solidFill>
                <a:latin typeface="Roboto" pitchFamily="34" charset="0"/>
                <a:ea typeface="Roboto" pitchFamily="34" charset="-122"/>
                <a:cs typeface="Roboto" pitchFamily="34" charset="-120"/>
              </a:rPr>
              <a:t>Todo acoplado en una sola aplicación imposible de escalar horizontalmente</a:t>
            </a:r>
            <a:endParaRPr lang="en-US" sz="1550" dirty="0"/>
          </a:p>
        </p:txBody>
      </p:sp>
      <p:sp>
        <p:nvSpPr>
          <p:cNvPr id="7" name="Shape 5"/>
          <p:cNvSpPr/>
          <p:nvPr/>
        </p:nvSpPr>
        <p:spPr>
          <a:xfrm>
            <a:off x="4733806" y="3284994"/>
            <a:ext cx="99179" cy="99179"/>
          </a:xfrm>
          <a:prstGeom prst="roundRect">
            <a:avLst>
              <a:gd name="adj" fmla="val 460985"/>
            </a:avLst>
          </a:prstGeom>
          <a:solidFill>
            <a:srgbClr val="5A6ED8"/>
          </a:solidFill>
          <a:ln/>
        </p:spPr>
      </p:sp>
      <p:sp>
        <p:nvSpPr>
          <p:cNvPr id="8" name="Text 6"/>
          <p:cNvSpPr/>
          <p:nvPr/>
        </p:nvSpPr>
        <p:spPr>
          <a:xfrm>
            <a:off x="5031343" y="3179564"/>
            <a:ext cx="2687003" cy="310158"/>
          </a:xfrm>
          <a:prstGeom prst="rect">
            <a:avLst/>
          </a:prstGeom>
          <a:noFill/>
          <a:ln/>
        </p:spPr>
        <p:txBody>
          <a:bodyPr wrap="none" lIns="0" tIns="0" rIns="0" bIns="0" rtlCol="0" anchor="t"/>
          <a:lstStyle/>
          <a:p>
            <a:pPr algn="l" indent="0" marL="0">
              <a:lnSpc>
                <a:spcPts val="2400"/>
              </a:lnSpc>
              <a:buNone/>
            </a:pPr>
            <a:r>
              <a:rPr lang="en-US" sz="1950" dirty="0">
                <a:solidFill>
                  <a:srgbClr val="CFD0D8"/>
                </a:solidFill>
                <a:latin typeface="Roboto Medium" pitchFamily="34" charset="0"/>
                <a:ea typeface="Roboto Medium" pitchFamily="34" charset="-122"/>
                <a:cs typeface="Roboto Medium" pitchFamily="34" charset="-120"/>
              </a:rPr>
              <a:t>Sin Estrategia de Deploy</a:t>
            </a:r>
            <a:endParaRPr lang="en-US" sz="1950" dirty="0"/>
          </a:p>
        </p:txBody>
      </p:sp>
      <p:sp>
        <p:nvSpPr>
          <p:cNvPr id="9" name="Text 7"/>
          <p:cNvSpPr/>
          <p:nvPr/>
        </p:nvSpPr>
        <p:spPr>
          <a:xfrm>
            <a:off x="5031343" y="3688080"/>
            <a:ext cx="3394472" cy="635079"/>
          </a:xfrm>
          <a:prstGeom prst="rect">
            <a:avLst/>
          </a:prstGeom>
          <a:noFill/>
          <a:ln/>
        </p:spPr>
        <p:txBody>
          <a:bodyPr wrap="square" lIns="0" tIns="0" rIns="0" bIns="0" rtlCol="0" anchor="t"/>
          <a:lstStyle/>
          <a:p>
            <a:pPr algn="l" indent="0" marL="0">
              <a:lnSpc>
                <a:spcPts val="2500"/>
              </a:lnSpc>
              <a:buNone/>
            </a:pPr>
            <a:r>
              <a:rPr lang="en-US" sz="1550" dirty="0">
                <a:solidFill>
                  <a:srgbClr val="CFD0D8"/>
                </a:solidFill>
                <a:latin typeface="Roboto" pitchFamily="34" charset="0"/>
                <a:ea typeface="Roboto" pitchFamily="34" charset="-122"/>
                <a:cs typeface="Roboto" pitchFamily="34" charset="-120"/>
              </a:rPr>
              <a:t>Deployments manuales que toman horas y generan tiempo de inactividad</a:t>
            </a:r>
            <a:endParaRPr lang="en-US" sz="1550" dirty="0"/>
          </a:p>
        </p:txBody>
      </p:sp>
      <p:sp>
        <p:nvSpPr>
          <p:cNvPr id="10" name="Shape 8"/>
          <p:cNvSpPr/>
          <p:nvPr/>
        </p:nvSpPr>
        <p:spPr>
          <a:xfrm>
            <a:off x="793790" y="4825425"/>
            <a:ext cx="99179" cy="99179"/>
          </a:xfrm>
          <a:prstGeom prst="roundRect">
            <a:avLst>
              <a:gd name="adj" fmla="val 460985"/>
            </a:avLst>
          </a:prstGeom>
          <a:solidFill>
            <a:srgbClr val="5A6ED8"/>
          </a:solidFill>
          <a:ln/>
        </p:spPr>
      </p:sp>
      <p:sp>
        <p:nvSpPr>
          <p:cNvPr id="11" name="Text 9"/>
          <p:cNvSpPr/>
          <p:nvPr/>
        </p:nvSpPr>
        <p:spPr>
          <a:xfrm>
            <a:off x="1091327" y="4719995"/>
            <a:ext cx="3935492" cy="310158"/>
          </a:xfrm>
          <a:prstGeom prst="rect">
            <a:avLst/>
          </a:prstGeom>
          <a:noFill/>
          <a:ln/>
        </p:spPr>
        <p:txBody>
          <a:bodyPr wrap="none" lIns="0" tIns="0" rIns="0" bIns="0" rtlCol="0" anchor="t"/>
          <a:lstStyle/>
          <a:p>
            <a:pPr algn="l" indent="0" marL="0">
              <a:lnSpc>
                <a:spcPts val="2400"/>
              </a:lnSpc>
              <a:buNone/>
            </a:pPr>
            <a:r>
              <a:rPr lang="en-US" sz="1950" dirty="0">
                <a:solidFill>
                  <a:srgbClr val="CFD0D8"/>
                </a:solidFill>
                <a:latin typeface="Roboto Medium" pitchFamily="34" charset="0"/>
                <a:ea typeface="Roboto Medium" pitchFamily="34" charset="-122"/>
                <a:cs typeface="Roboto Medium" pitchFamily="34" charset="-120"/>
              </a:rPr>
              <a:t>Código Sin Documentación ni Tests</a:t>
            </a:r>
            <a:endParaRPr lang="en-US" sz="1950" dirty="0"/>
          </a:p>
        </p:txBody>
      </p:sp>
      <p:sp>
        <p:nvSpPr>
          <p:cNvPr id="12" name="Text 10"/>
          <p:cNvSpPr/>
          <p:nvPr/>
        </p:nvSpPr>
        <p:spPr>
          <a:xfrm>
            <a:off x="1091327" y="5228511"/>
            <a:ext cx="7334488" cy="317540"/>
          </a:xfrm>
          <a:prstGeom prst="rect">
            <a:avLst/>
          </a:prstGeom>
          <a:noFill/>
          <a:ln/>
        </p:spPr>
        <p:txBody>
          <a:bodyPr wrap="none" lIns="0" tIns="0" rIns="0" bIns="0" rtlCol="0" anchor="t"/>
          <a:lstStyle/>
          <a:p>
            <a:pPr algn="l" indent="0" marL="0">
              <a:lnSpc>
                <a:spcPts val="2500"/>
              </a:lnSpc>
              <a:buNone/>
            </a:pPr>
            <a:r>
              <a:rPr lang="en-US" sz="1550" dirty="0">
                <a:solidFill>
                  <a:srgbClr val="CFD0D8"/>
                </a:solidFill>
                <a:latin typeface="Roboto" pitchFamily="34" charset="0"/>
                <a:ea typeface="Roboto" pitchFamily="34" charset="-122"/>
                <a:cs typeface="Roboto" pitchFamily="34" charset="-120"/>
              </a:rPr>
              <a:t>Nadie entiende cómo funciona y cada cambio puede romper todo</a:t>
            </a:r>
            <a:endParaRPr lang="en-US" sz="1550" dirty="0"/>
          </a:p>
        </p:txBody>
      </p:sp>
      <p:pic>
        <p:nvPicPr>
          <p:cNvPr id="13" name="Image 0" descr="preencoded.png">    </p:cNvPr>
          <p:cNvPicPr>
            <a:picLocks noChangeAspect="1"/>
          </p:cNvPicPr>
          <p:nvPr/>
        </p:nvPicPr>
        <p:blipFill>
          <a:blip r:embed="rId1"/>
          <a:stretch>
            <a:fillRect/>
          </a:stretch>
        </p:blipFill>
        <p:spPr>
          <a:xfrm>
            <a:off x="8917543" y="2048351"/>
            <a:ext cx="4926568" cy="492656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1218605"/>
            <a:ext cx="5868829" cy="496133"/>
          </a:xfrm>
          <a:prstGeom prst="rect">
            <a:avLst/>
          </a:prstGeom>
          <a:noFill/>
          <a:ln/>
        </p:spPr>
        <p:txBody>
          <a:bodyPr wrap="none" lIns="0" tIns="0" rIns="0" bIns="0" rtlCol="0" anchor="t"/>
          <a:lstStyle/>
          <a:p>
            <a:pPr algn="l" indent="0" marL="0">
              <a:lnSpc>
                <a:spcPts val="3900"/>
              </a:lnSpc>
              <a:buNone/>
            </a:pPr>
            <a:r>
              <a:rPr lang="en-US" sz="3100" dirty="0">
                <a:solidFill>
                  <a:srgbClr val="FFFFFF"/>
                </a:solidFill>
                <a:latin typeface="Roboto Medium" pitchFamily="34" charset="0"/>
                <a:ea typeface="Roboto Medium" pitchFamily="34" charset="-122"/>
                <a:cs typeface="Roboto Medium" pitchFamily="34" charset="-120"/>
              </a:rPr>
              <a:t>Construye Pensando en el Futuro</a:t>
            </a:r>
            <a:endParaRPr lang="en-US" sz="3100" dirty="0"/>
          </a:p>
        </p:txBody>
      </p:sp>
      <p:sp>
        <p:nvSpPr>
          <p:cNvPr id="3" name="Shape 1"/>
          <p:cNvSpPr/>
          <p:nvPr/>
        </p:nvSpPr>
        <p:spPr>
          <a:xfrm>
            <a:off x="7303770" y="2111573"/>
            <a:ext cx="22860" cy="4899422"/>
          </a:xfrm>
          <a:prstGeom prst="roundRect">
            <a:avLst>
              <a:gd name="adj" fmla="val 364651"/>
            </a:avLst>
          </a:prstGeom>
          <a:solidFill>
            <a:srgbClr val="313E80"/>
          </a:solidFill>
          <a:ln/>
        </p:spPr>
      </p:sp>
      <p:sp>
        <p:nvSpPr>
          <p:cNvPr id="4" name="Shape 2"/>
          <p:cNvSpPr/>
          <p:nvPr/>
        </p:nvSpPr>
        <p:spPr>
          <a:xfrm>
            <a:off x="6519505" y="2323386"/>
            <a:ext cx="595313" cy="22860"/>
          </a:xfrm>
          <a:prstGeom prst="roundRect">
            <a:avLst>
              <a:gd name="adj" fmla="val 364651"/>
            </a:avLst>
          </a:prstGeom>
          <a:solidFill>
            <a:srgbClr val="313E80"/>
          </a:solidFill>
          <a:ln/>
        </p:spPr>
      </p:sp>
      <p:sp>
        <p:nvSpPr>
          <p:cNvPr id="5" name="Shape 3"/>
          <p:cNvSpPr/>
          <p:nvPr/>
        </p:nvSpPr>
        <p:spPr>
          <a:xfrm>
            <a:off x="7091958" y="2111573"/>
            <a:ext cx="446484" cy="446484"/>
          </a:xfrm>
          <a:prstGeom prst="roundRect">
            <a:avLst>
              <a:gd name="adj" fmla="val 18670"/>
            </a:avLst>
          </a:prstGeom>
          <a:solidFill>
            <a:srgbClr val="182567"/>
          </a:solidFill>
          <a:ln w="7620">
            <a:solidFill>
              <a:srgbClr val="313E80"/>
            </a:solidFill>
            <a:prstDash val="solid"/>
          </a:ln>
        </p:spPr>
      </p:sp>
      <p:sp>
        <p:nvSpPr>
          <p:cNvPr id="6" name="Text 4"/>
          <p:cNvSpPr/>
          <p:nvPr/>
        </p:nvSpPr>
        <p:spPr>
          <a:xfrm>
            <a:off x="7166372" y="2148780"/>
            <a:ext cx="297656" cy="372070"/>
          </a:xfrm>
          <a:prstGeom prst="rect">
            <a:avLst/>
          </a:prstGeom>
          <a:noFill/>
          <a:ln/>
        </p:spPr>
        <p:txBody>
          <a:bodyPr wrap="none" lIns="0" tIns="0" rIns="0" bIns="0" rtlCol="0" anchor="t"/>
          <a:lstStyle/>
          <a:p>
            <a:pPr algn="ctr" indent="0" marL="0">
              <a:lnSpc>
                <a:spcPts val="2300"/>
              </a:lnSpc>
              <a:buNone/>
            </a:pPr>
            <a:r>
              <a:rPr lang="en-US" sz="2300" dirty="0">
                <a:solidFill>
                  <a:srgbClr val="CFD0D8"/>
                </a:solidFill>
                <a:latin typeface="Roboto Medium" pitchFamily="34" charset="0"/>
                <a:ea typeface="Roboto Medium" pitchFamily="34" charset="-122"/>
                <a:cs typeface="Roboto Medium" pitchFamily="34" charset="-120"/>
              </a:rPr>
              <a:t>1</a:t>
            </a:r>
            <a:endParaRPr lang="en-US" sz="2300" dirty="0"/>
          </a:p>
        </p:txBody>
      </p:sp>
      <p:sp>
        <p:nvSpPr>
          <p:cNvPr id="7" name="Text 5"/>
          <p:cNvSpPr/>
          <p:nvPr/>
        </p:nvSpPr>
        <p:spPr>
          <a:xfrm>
            <a:off x="3105388" y="2179796"/>
            <a:ext cx="3217545" cy="310158"/>
          </a:xfrm>
          <a:prstGeom prst="rect">
            <a:avLst/>
          </a:prstGeom>
          <a:noFill/>
          <a:ln/>
        </p:spPr>
        <p:txBody>
          <a:bodyPr wrap="none" lIns="0" tIns="0" rIns="0" bIns="0" rtlCol="0" anchor="t"/>
          <a:lstStyle/>
          <a:p>
            <a:pPr algn="r" indent="0" marL="0">
              <a:lnSpc>
                <a:spcPts val="2400"/>
              </a:lnSpc>
              <a:buNone/>
            </a:pPr>
            <a:r>
              <a:rPr lang="en-US" sz="1950" dirty="0">
                <a:solidFill>
                  <a:srgbClr val="CFD0D8"/>
                </a:solidFill>
                <a:latin typeface="Roboto Medium" pitchFamily="34" charset="0"/>
                <a:ea typeface="Roboto Medium" pitchFamily="34" charset="-122"/>
                <a:cs typeface="Roboto Medium" pitchFamily="34" charset="-120"/>
              </a:rPr>
              <a:t>Adopta Arquitectura Modular</a:t>
            </a:r>
            <a:endParaRPr lang="en-US" sz="1950" dirty="0"/>
          </a:p>
        </p:txBody>
      </p:sp>
      <p:sp>
        <p:nvSpPr>
          <p:cNvPr id="8" name="Text 6"/>
          <p:cNvSpPr/>
          <p:nvPr/>
        </p:nvSpPr>
        <p:spPr>
          <a:xfrm>
            <a:off x="793790" y="2609017"/>
            <a:ext cx="5529143" cy="635079"/>
          </a:xfrm>
          <a:prstGeom prst="rect">
            <a:avLst/>
          </a:prstGeom>
          <a:noFill/>
          <a:ln/>
        </p:spPr>
        <p:txBody>
          <a:bodyPr wrap="square" lIns="0" tIns="0" rIns="0" bIns="0" rtlCol="0" anchor="t"/>
          <a:lstStyle/>
          <a:p>
            <a:pPr algn="r" indent="0" marL="0">
              <a:lnSpc>
                <a:spcPts val="2500"/>
              </a:lnSpc>
              <a:buNone/>
            </a:pPr>
            <a:r>
              <a:rPr lang="en-US" sz="1550" dirty="0">
                <a:solidFill>
                  <a:srgbClr val="CFD0D8"/>
                </a:solidFill>
                <a:latin typeface="Roboto" pitchFamily="34" charset="0"/>
                <a:ea typeface="Roboto" pitchFamily="34" charset="-122"/>
                <a:cs typeface="Roboto" pitchFamily="34" charset="-120"/>
              </a:rPr>
              <a:t>Microservicios o servicios bien separados que pueden escalar independientemente según la demanda</a:t>
            </a:r>
            <a:endParaRPr lang="en-US" sz="1550" dirty="0"/>
          </a:p>
        </p:txBody>
      </p:sp>
      <p:sp>
        <p:nvSpPr>
          <p:cNvPr id="9" name="Shape 7"/>
          <p:cNvSpPr/>
          <p:nvPr/>
        </p:nvSpPr>
        <p:spPr>
          <a:xfrm>
            <a:off x="7515582" y="3514011"/>
            <a:ext cx="595313" cy="22860"/>
          </a:xfrm>
          <a:prstGeom prst="roundRect">
            <a:avLst>
              <a:gd name="adj" fmla="val 364651"/>
            </a:avLst>
          </a:prstGeom>
          <a:solidFill>
            <a:srgbClr val="313E80"/>
          </a:solidFill>
          <a:ln/>
        </p:spPr>
      </p:sp>
      <p:sp>
        <p:nvSpPr>
          <p:cNvPr id="10" name="Shape 8"/>
          <p:cNvSpPr/>
          <p:nvPr/>
        </p:nvSpPr>
        <p:spPr>
          <a:xfrm>
            <a:off x="7091958" y="3302198"/>
            <a:ext cx="446484" cy="446484"/>
          </a:xfrm>
          <a:prstGeom prst="roundRect">
            <a:avLst>
              <a:gd name="adj" fmla="val 18670"/>
            </a:avLst>
          </a:prstGeom>
          <a:solidFill>
            <a:srgbClr val="182567"/>
          </a:solidFill>
          <a:ln w="7620">
            <a:solidFill>
              <a:srgbClr val="313E80"/>
            </a:solidFill>
            <a:prstDash val="solid"/>
          </a:ln>
        </p:spPr>
      </p:sp>
      <p:sp>
        <p:nvSpPr>
          <p:cNvPr id="11" name="Text 9"/>
          <p:cNvSpPr/>
          <p:nvPr/>
        </p:nvSpPr>
        <p:spPr>
          <a:xfrm>
            <a:off x="7166372" y="3339405"/>
            <a:ext cx="297656" cy="372070"/>
          </a:xfrm>
          <a:prstGeom prst="rect">
            <a:avLst/>
          </a:prstGeom>
          <a:noFill/>
          <a:ln/>
        </p:spPr>
        <p:txBody>
          <a:bodyPr wrap="none" lIns="0" tIns="0" rIns="0" bIns="0" rtlCol="0" anchor="t"/>
          <a:lstStyle/>
          <a:p>
            <a:pPr algn="ctr" indent="0" marL="0">
              <a:lnSpc>
                <a:spcPts val="2300"/>
              </a:lnSpc>
              <a:buNone/>
            </a:pPr>
            <a:r>
              <a:rPr lang="en-US" sz="2300" dirty="0">
                <a:solidFill>
                  <a:srgbClr val="CFD0D8"/>
                </a:solidFill>
                <a:latin typeface="Roboto Medium" pitchFamily="34" charset="0"/>
                <a:ea typeface="Roboto Medium" pitchFamily="34" charset="-122"/>
                <a:cs typeface="Roboto Medium" pitchFamily="34" charset="-120"/>
              </a:rPr>
              <a:t>2</a:t>
            </a:r>
            <a:endParaRPr lang="en-US" sz="2300" dirty="0"/>
          </a:p>
        </p:txBody>
      </p:sp>
      <p:sp>
        <p:nvSpPr>
          <p:cNvPr id="12" name="Text 10"/>
          <p:cNvSpPr/>
          <p:nvPr/>
        </p:nvSpPr>
        <p:spPr>
          <a:xfrm>
            <a:off x="8307467" y="3370421"/>
            <a:ext cx="3193137" cy="310158"/>
          </a:xfrm>
          <a:prstGeom prst="rect">
            <a:avLst/>
          </a:prstGeom>
          <a:noFill/>
          <a:ln/>
        </p:spPr>
        <p:txBody>
          <a:bodyPr wrap="none" lIns="0" tIns="0" rIns="0" bIns="0" rtlCol="0" anchor="t"/>
          <a:lstStyle/>
          <a:p>
            <a:pPr algn="l" indent="0" marL="0">
              <a:lnSpc>
                <a:spcPts val="2400"/>
              </a:lnSpc>
              <a:buNone/>
            </a:pPr>
            <a:r>
              <a:rPr lang="en-US" sz="1950" dirty="0">
                <a:solidFill>
                  <a:srgbClr val="CFD0D8"/>
                </a:solidFill>
                <a:latin typeface="Roboto Medium" pitchFamily="34" charset="0"/>
                <a:ea typeface="Roboto Medium" pitchFamily="34" charset="-122"/>
                <a:cs typeface="Roboto Medium" pitchFamily="34" charset="-120"/>
              </a:rPr>
              <a:t>Automatiza TODO el Pipeline</a:t>
            </a:r>
            <a:endParaRPr lang="en-US" sz="1950" dirty="0"/>
          </a:p>
        </p:txBody>
      </p:sp>
      <p:sp>
        <p:nvSpPr>
          <p:cNvPr id="13" name="Text 11"/>
          <p:cNvSpPr/>
          <p:nvPr/>
        </p:nvSpPr>
        <p:spPr>
          <a:xfrm>
            <a:off x="8307467" y="3799642"/>
            <a:ext cx="5529143" cy="635079"/>
          </a:xfrm>
          <a:prstGeom prst="rect">
            <a:avLst/>
          </a:prstGeom>
          <a:noFill/>
          <a:ln/>
        </p:spPr>
        <p:txBody>
          <a:bodyPr wrap="square" lIns="0" tIns="0" rIns="0" bIns="0" rtlCol="0" anchor="t"/>
          <a:lstStyle/>
          <a:p>
            <a:pPr algn="l" indent="0" marL="0">
              <a:lnSpc>
                <a:spcPts val="2500"/>
              </a:lnSpc>
              <a:buNone/>
            </a:pPr>
            <a:r>
              <a:rPr lang="en-US" sz="1550" dirty="0">
                <a:solidFill>
                  <a:srgbClr val="CFD0D8"/>
                </a:solidFill>
                <a:latin typeface="Roboto" pitchFamily="34" charset="0"/>
                <a:ea typeface="Roboto" pitchFamily="34" charset="-122"/>
                <a:cs typeface="Roboto" pitchFamily="34" charset="-120"/>
              </a:rPr>
              <a:t>CI/CD con GitHub Actions, GitLab CI o Jenkins. Tests automáticos, deploy sin intervención humana</a:t>
            </a:r>
            <a:endParaRPr lang="en-US" sz="1550" dirty="0"/>
          </a:p>
        </p:txBody>
      </p:sp>
      <p:sp>
        <p:nvSpPr>
          <p:cNvPr id="14" name="Shape 12"/>
          <p:cNvSpPr/>
          <p:nvPr/>
        </p:nvSpPr>
        <p:spPr>
          <a:xfrm>
            <a:off x="6519505" y="4540329"/>
            <a:ext cx="595313" cy="22860"/>
          </a:xfrm>
          <a:prstGeom prst="roundRect">
            <a:avLst>
              <a:gd name="adj" fmla="val 364651"/>
            </a:avLst>
          </a:prstGeom>
          <a:solidFill>
            <a:srgbClr val="313E80"/>
          </a:solidFill>
          <a:ln/>
        </p:spPr>
      </p:sp>
      <p:sp>
        <p:nvSpPr>
          <p:cNvPr id="15" name="Shape 13"/>
          <p:cNvSpPr/>
          <p:nvPr/>
        </p:nvSpPr>
        <p:spPr>
          <a:xfrm>
            <a:off x="7091958" y="4328517"/>
            <a:ext cx="446484" cy="446484"/>
          </a:xfrm>
          <a:prstGeom prst="roundRect">
            <a:avLst>
              <a:gd name="adj" fmla="val 18670"/>
            </a:avLst>
          </a:prstGeom>
          <a:solidFill>
            <a:srgbClr val="182567"/>
          </a:solidFill>
          <a:ln w="7620">
            <a:solidFill>
              <a:srgbClr val="313E80"/>
            </a:solidFill>
            <a:prstDash val="solid"/>
          </a:ln>
        </p:spPr>
      </p:sp>
      <p:sp>
        <p:nvSpPr>
          <p:cNvPr id="16" name="Text 14"/>
          <p:cNvSpPr/>
          <p:nvPr/>
        </p:nvSpPr>
        <p:spPr>
          <a:xfrm>
            <a:off x="7166372" y="4365724"/>
            <a:ext cx="297656" cy="372070"/>
          </a:xfrm>
          <a:prstGeom prst="rect">
            <a:avLst/>
          </a:prstGeom>
          <a:noFill/>
          <a:ln/>
        </p:spPr>
        <p:txBody>
          <a:bodyPr wrap="none" lIns="0" tIns="0" rIns="0" bIns="0" rtlCol="0" anchor="t"/>
          <a:lstStyle/>
          <a:p>
            <a:pPr algn="ctr" indent="0" marL="0">
              <a:lnSpc>
                <a:spcPts val="2300"/>
              </a:lnSpc>
              <a:buNone/>
            </a:pPr>
            <a:r>
              <a:rPr lang="en-US" sz="2300" dirty="0">
                <a:solidFill>
                  <a:srgbClr val="CFD0D8"/>
                </a:solidFill>
                <a:latin typeface="Roboto Medium" pitchFamily="34" charset="0"/>
                <a:ea typeface="Roboto Medium" pitchFamily="34" charset="-122"/>
                <a:cs typeface="Roboto Medium" pitchFamily="34" charset="-120"/>
              </a:rPr>
              <a:t>3</a:t>
            </a:r>
            <a:endParaRPr lang="en-US" sz="2300" dirty="0"/>
          </a:p>
        </p:txBody>
      </p:sp>
      <p:sp>
        <p:nvSpPr>
          <p:cNvPr id="17" name="Text 15"/>
          <p:cNvSpPr/>
          <p:nvPr/>
        </p:nvSpPr>
        <p:spPr>
          <a:xfrm>
            <a:off x="3278624" y="4396740"/>
            <a:ext cx="3044309" cy="310158"/>
          </a:xfrm>
          <a:prstGeom prst="rect">
            <a:avLst/>
          </a:prstGeom>
          <a:noFill/>
          <a:ln/>
        </p:spPr>
        <p:txBody>
          <a:bodyPr wrap="none" lIns="0" tIns="0" rIns="0" bIns="0" rtlCol="0" anchor="t"/>
          <a:lstStyle/>
          <a:p>
            <a:pPr algn="r" indent="0" marL="0">
              <a:lnSpc>
                <a:spcPts val="2400"/>
              </a:lnSpc>
              <a:buNone/>
            </a:pPr>
            <a:r>
              <a:rPr lang="en-US" sz="1950" dirty="0">
                <a:solidFill>
                  <a:srgbClr val="CFD0D8"/>
                </a:solidFill>
                <a:latin typeface="Roboto Medium" pitchFamily="34" charset="0"/>
                <a:ea typeface="Roboto Medium" pitchFamily="34" charset="-122"/>
                <a:cs typeface="Roboto Medium" pitchFamily="34" charset="-120"/>
              </a:rPr>
              <a:t>Implementa Observabilidad</a:t>
            </a:r>
            <a:endParaRPr lang="en-US" sz="1950" dirty="0"/>
          </a:p>
        </p:txBody>
      </p:sp>
      <p:sp>
        <p:nvSpPr>
          <p:cNvPr id="18" name="Text 16"/>
          <p:cNvSpPr/>
          <p:nvPr/>
        </p:nvSpPr>
        <p:spPr>
          <a:xfrm>
            <a:off x="793790" y="4825960"/>
            <a:ext cx="5529143" cy="635079"/>
          </a:xfrm>
          <a:prstGeom prst="rect">
            <a:avLst/>
          </a:prstGeom>
          <a:noFill/>
          <a:ln/>
        </p:spPr>
        <p:txBody>
          <a:bodyPr wrap="square" lIns="0" tIns="0" rIns="0" bIns="0" rtlCol="0" anchor="t"/>
          <a:lstStyle/>
          <a:p>
            <a:pPr algn="r" indent="0" marL="0">
              <a:lnSpc>
                <a:spcPts val="2500"/>
              </a:lnSpc>
              <a:buNone/>
            </a:pPr>
            <a:r>
              <a:rPr lang="en-US" sz="1550" dirty="0">
                <a:solidFill>
                  <a:srgbClr val="CFD0D8"/>
                </a:solidFill>
                <a:latin typeface="Roboto" pitchFamily="34" charset="0"/>
                <a:ea typeface="Roboto" pitchFamily="34" charset="-122"/>
                <a:cs typeface="Roboto" pitchFamily="34" charset="-120"/>
              </a:rPr>
              <a:t>Logs centralizados, métricas en tiempo real, alertas proactivas. No puedes arreglar lo que no puedes ver</a:t>
            </a:r>
            <a:endParaRPr lang="en-US" sz="1550" dirty="0"/>
          </a:p>
        </p:txBody>
      </p:sp>
      <p:sp>
        <p:nvSpPr>
          <p:cNvPr id="19" name="Shape 17"/>
          <p:cNvSpPr/>
          <p:nvPr/>
        </p:nvSpPr>
        <p:spPr>
          <a:xfrm>
            <a:off x="7515582" y="5566767"/>
            <a:ext cx="595313" cy="22860"/>
          </a:xfrm>
          <a:prstGeom prst="roundRect">
            <a:avLst>
              <a:gd name="adj" fmla="val 364651"/>
            </a:avLst>
          </a:prstGeom>
          <a:solidFill>
            <a:srgbClr val="313E80"/>
          </a:solidFill>
          <a:ln/>
        </p:spPr>
      </p:sp>
      <p:sp>
        <p:nvSpPr>
          <p:cNvPr id="20" name="Shape 18"/>
          <p:cNvSpPr/>
          <p:nvPr/>
        </p:nvSpPr>
        <p:spPr>
          <a:xfrm>
            <a:off x="7091958" y="5354955"/>
            <a:ext cx="446484" cy="446484"/>
          </a:xfrm>
          <a:prstGeom prst="roundRect">
            <a:avLst>
              <a:gd name="adj" fmla="val 18670"/>
            </a:avLst>
          </a:prstGeom>
          <a:solidFill>
            <a:srgbClr val="182567"/>
          </a:solidFill>
          <a:ln w="7620">
            <a:solidFill>
              <a:srgbClr val="313E80"/>
            </a:solidFill>
            <a:prstDash val="solid"/>
          </a:ln>
        </p:spPr>
      </p:sp>
      <p:sp>
        <p:nvSpPr>
          <p:cNvPr id="21" name="Text 19"/>
          <p:cNvSpPr/>
          <p:nvPr/>
        </p:nvSpPr>
        <p:spPr>
          <a:xfrm>
            <a:off x="7166372" y="5392162"/>
            <a:ext cx="297656" cy="372070"/>
          </a:xfrm>
          <a:prstGeom prst="rect">
            <a:avLst/>
          </a:prstGeom>
          <a:noFill/>
          <a:ln/>
        </p:spPr>
        <p:txBody>
          <a:bodyPr wrap="none" lIns="0" tIns="0" rIns="0" bIns="0" rtlCol="0" anchor="t"/>
          <a:lstStyle/>
          <a:p>
            <a:pPr algn="ctr" indent="0" marL="0">
              <a:lnSpc>
                <a:spcPts val="2300"/>
              </a:lnSpc>
              <a:buNone/>
            </a:pPr>
            <a:r>
              <a:rPr lang="en-US" sz="2300" dirty="0">
                <a:solidFill>
                  <a:srgbClr val="CFD0D8"/>
                </a:solidFill>
                <a:latin typeface="Roboto Medium" pitchFamily="34" charset="0"/>
                <a:ea typeface="Roboto Medium" pitchFamily="34" charset="-122"/>
                <a:cs typeface="Roboto Medium" pitchFamily="34" charset="-120"/>
              </a:rPr>
              <a:t>4</a:t>
            </a:r>
            <a:endParaRPr lang="en-US" sz="2300" dirty="0"/>
          </a:p>
        </p:txBody>
      </p:sp>
      <p:sp>
        <p:nvSpPr>
          <p:cNvPr id="22" name="Text 20"/>
          <p:cNvSpPr/>
          <p:nvPr/>
        </p:nvSpPr>
        <p:spPr>
          <a:xfrm>
            <a:off x="8307467" y="5423178"/>
            <a:ext cx="3900488" cy="310158"/>
          </a:xfrm>
          <a:prstGeom prst="rect">
            <a:avLst/>
          </a:prstGeom>
          <a:noFill/>
          <a:ln/>
        </p:spPr>
        <p:txBody>
          <a:bodyPr wrap="none" lIns="0" tIns="0" rIns="0" bIns="0" rtlCol="0" anchor="t"/>
          <a:lstStyle/>
          <a:p>
            <a:pPr algn="l" indent="0" marL="0">
              <a:lnSpc>
                <a:spcPts val="2400"/>
              </a:lnSpc>
              <a:buNone/>
            </a:pPr>
            <a:r>
              <a:rPr lang="en-US" sz="1950" dirty="0">
                <a:solidFill>
                  <a:srgbClr val="CFD0D8"/>
                </a:solidFill>
                <a:latin typeface="Roboto Medium" pitchFamily="34" charset="0"/>
                <a:ea typeface="Roboto Medium" pitchFamily="34" charset="-122"/>
                <a:cs typeface="Roboto Medium" pitchFamily="34" charset="-120"/>
              </a:rPr>
              <a:t>Documenta y Testea Desde el Día 1</a:t>
            </a:r>
            <a:endParaRPr lang="en-US" sz="1950" dirty="0"/>
          </a:p>
        </p:txBody>
      </p:sp>
      <p:sp>
        <p:nvSpPr>
          <p:cNvPr id="23" name="Text 21"/>
          <p:cNvSpPr/>
          <p:nvPr/>
        </p:nvSpPr>
        <p:spPr>
          <a:xfrm>
            <a:off x="8307467" y="5852398"/>
            <a:ext cx="5529143" cy="635079"/>
          </a:xfrm>
          <a:prstGeom prst="rect">
            <a:avLst/>
          </a:prstGeom>
          <a:noFill/>
          <a:ln/>
        </p:spPr>
        <p:txBody>
          <a:bodyPr wrap="square" lIns="0" tIns="0" rIns="0" bIns="0" rtlCol="0" anchor="t"/>
          <a:lstStyle/>
          <a:p>
            <a:pPr algn="l" indent="0" marL="0">
              <a:lnSpc>
                <a:spcPts val="2500"/>
              </a:lnSpc>
              <a:buNone/>
            </a:pPr>
            <a:r>
              <a:rPr lang="en-US" sz="1550" dirty="0">
                <a:solidFill>
                  <a:srgbClr val="CFD0D8"/>
                </a:solidFill>
                <a:latin typeface="Roboto" pitchFamily="34" charset="0"/>
                <a:ea typeface="Roboto" pitchFamily="34" charset="-122"/>
                <a:cs typeface="Roboto" pitchFamily="34" charset="-120"/>
              </a:rPr>
              <a:t>README completos, documentación de API, tests unitarios y de integración. Tu equipo futuro te lo agradecerá</a:t>
            </a:r>
            <a:endParaRPr lang="en-US" sz="15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713309"/>
            <a:ext cx="5075753" cy="496133"/>
          </a:xfrm>
          <a:prstGeom prst="rect">
            <a:avLst/>
          </a:prstGeom>
          <a:noFill/>
          <a:ln/>
        </p:spPr>
        <p:txBody>
          <a:bodyPr wrap="none" lIns="0" tIns="0" rIns="0" bIns="0" rtlCol="0" anchor="t"/>
          <a:lstStyle/>
          <a:p>
            <a:pPr algn="l" indent="0" marL="0">
              <a:lnSpc>
                <a:spcPts val="3900"/>
              </a:lnSpc>
              <a:buNone/>
            </a:pPr>
            <a:r>
              <a:rPr lang="en-US" sz="3100" dirty="0">
                <a:solidFill>
                  <a:srgbClr val="FFFFFF"/>
                </a:solidFill>
                <a:latin typeface="Roboto Medium" pitchFamily="34" charset="0"/>
                <a:ea typeface="Roboto Medium" pitchFamily="34" charset="-122"/>
                <a:cs typeface="Roboto Medium" pitchFamily="34" charset="-120"/>
              </a:rPr>
              <a:t>Tu Plan de Acción para 2025</a:t>
            </a:r>
            <a:endParaRPr lang="en-US" sz="3100" dirty="0"/>
          </a:p>
        </p:txBody>
      </p:sp>
      <p:sp>
        <p:nvSpPr>
          <p:cNvPr id="4" name="Text 1"/>
          <p:cNvSpPr/>
          <p:nvPr/>
        </p:nvSpPr>
        <p:spPr>
          <a:xfrm>
            <a:off x="793790" y="2507099"/>
            <a:ext cx="7556421" cy="635079"/>
          </a:xfrm>
          <a:prstGeom prst="rect">
            <a:avLst/>
          </a:prstGeom>
          <a:noFill/>
          <a:ln/>
        </p:spPr>
        <p:txBody>
          <a:bodyPr wrap="square" lIns="0" tIns="0" rIns="0" bIns="0" rtlCol="0" anchor="t"/>
          <a:lstStyle/>
          <a:p>
            <a:pPr algn="l" indent="0" marL="0">
              <a:lnSpc>
                <a:spcPts val="2500"/>
              </a:lnSpc>
              <a:buNone/>
            </a:pPr>
            <a:r>
              <a:rPr lang="en-US" sz="1550" dirty="0">
                <a:solidFill>
                  <a:srgbClr val="CFD0D8"/>
                </a:solidFill>
                <a:latin typeface="Roboto" pitchFamily="34" charset="0"/>
                <a:ea typeface="Roboto" pitchFamily="34" charset="-122"/>
                <a:cs typeface="Roboto" pitchFamily="34" charset="-120"/>
              </a:rPr>
              <a:t>Ahora que conoces los 5 errores más críticos, es momento de actuar. No intentes arreglarlo todo a la vez: prioriza según el impacto en tu proyecto actual.</a:t>
            </a:r>
            <a:endParaRPr lang="en-US" sz="1550" dirty="0"/>
          </a:p>
        </p:txBody>
      </p:sp>
      <p:sp>
        <p:nvSpPr>
          <p:cNvPr id="5" name="Shape 2"/>
          <p:cNvSpPr/>
          <p:nvPr/>
        </p:nvSpPr>
        <p:spPr>
          <a:xfrm>
            <a:off x="793790" y="3365421"/>
            <a:ext cx="3679031" cy="1793796"/>
          </a:xfrm>
          <a:prstGeom prst="roundRect">
            <a:avLst>
              <a:gd name="adj" fmla="val 4647"/>
            </a:avLst>
          </a:prstGeom>
          <a:solidFill>
            <a:srgbClr val="182567"/>
          </a:solidFill>
          <a:ln w="7620">
            <a:solidFill>
              <a:srgbClr val="313E80"/>
            </a:solidFill>
            <a:prstDash val="solid"/>
          </a:ln>
        </p:spPr>
      </p:sp>
      <p:sp>
        <p:nvSpPr>
          <p:cNvPr id="6" name="Text 3"/>
          <p:cNvSpPr/>
          <p:nvPr/>
        </p:nvSpPr>
        <p:spPr>
          <a:xfrm>
            <a:off x="999768" y="3571399"/>
            <a:ext cx="2480905" cy="310158"/>
          </a:xfrm>
          <a:prstGeom prst="rect">
            <a:avLst/>
          </a:prstGeom>
          <a:noFill/>
          <a:ln/>
        </p:spPr>
        <p:txBody>
          <a:bodyPr wrap="none" lIns="0" tIns="0" rIns="0" bIns="0" rtlCol="0" anchor="t"/>
          <a:lstStyle/>
          <a:p>
            <a:pPr algn="l" indent="0" marL="0">
              <a:lnSpc>
                <a:spcPts val="2400"/>
              </a:lnSpc>
              <a:buNone/>
            </a:pPr>
            <a:r>
              <a:rPr lang="en-US" sz="1950" dirty="0">
                <a:solidFill>
                  <a:srgbClr val="000000"/>
                </a:solidFill>
                <a:latin typeface="Roboto Medium" pitchFamily="34" charset="0"/>
                <a:ea typeface="Roboto Medium" pitchFamily="34" charset="-122"/>
                <a:cs typeface="Roboto Medium" pitchFamily="34" charset="-120"/>
              </a:rPr>
              <a:t>🔴</a:t>
            </a:r>
            <a:pPr algn="l" indent="0" marL="0">
              <a:lnSpc>
                <a:spcPts val="2400"/>
              </a:lnSpc>
              <a:buNone/>
            </a:pPr>
            <a:r>
              <a:rPr lang="en-US" sz="1950" dirty="0">
                <a:solidFill>
                  <a:srgbClr val="CFD0D8"/>
                </a:solidFill>
                <a:latin typeface="Roboto Medium" pitchFamily="34" charset="0"/>
                <a:ea typeface="Roboto Medium" pitchFamily="34" charset="-122"/>
                <a:cs typeface="Roboto Medium" pitchFamily="34" charset="-120"/>
              </a:rPr>
              <a:t> Prioridad Alta</a:t>
            </a:r>
            <a:endParaRPr lang="en-US" sz="1950" dirty="0"/>
          </a:p>
        </p:txBody>
      </p:sp>
      <p:sp>
        <p:nvSpPr>
          <p:cNvPr id="7" name="Text 4"/>
          <p:cNvSpPr/>
          <p:nvPr/>
        </p:nvSpPr>
        <p:spPr>
          <a:xfrm>
            <a:off x="999768" y="4000619"/>
            <a:ext cx="3267075" cy="952619"/>
          </a:xfrm>
          <a:prstGeom prst="rect">
            <a:avLst/>
          </a:prstGeom>
          <a:noFill/>
          <a:ln/>
        </p:spPr>
        <p:txBody>
          <a:bodyPr wrap="square" lIns="0" tIns="0" rIns="0" bIns="0" rtlCol="0" anchor="t"/>
          <a:lstStyle/>
          <a:p>
            <a:pPr algn="l" indent="0" marL="0">
              <a:lnSpc>
                <a:spcPts val="2500"/>
              </a:lnSpc>
              <a:buNone/>
            </a:pPr>
            <a:r>
              <a:rPr lang="en-US" sz="1550" dirty="0">
                <a:solidFill>
                  <a:srgbClr val="CFD0D8"/>
                </a:solidFill>
                <a:latin typeface="Roboto" pitchFamily="34" charset="0"/>
                <a:ea typeface="Roboto" pitchFamily="34" charset="-122"/>
                <a:cs typeface="Roboto" pitchFamily="34" charset="-120"/>
              </a:rPr>
              <a:t>Seguridad y bases de datos. Estos pueden causar pérdidas de datos o vulnerabilidades críticas.</a:t>
            </a:r>
            <a:endParaRPr lang="en-US" sz="1550" dirty="0"/>
          </a:p>
        </p:txBody>
      </p:sp>
      <p:sp>
        <p:nvSpPr>
          <p:cNvPr id="8" name="Shape 5"/>
          <p:cNvSpPr/>
          <p:nvPr/>
        </p:nvSpPr>
        <p:spPr>
          <a:xfrm>
            <a:off x="4671179" y="3365421"/>
            <a:ext cx="3679031" cy="1793796"/>
          </a:xfrm>
          <a:prstGeom prst="roundRect">
            <a:avLst>
              <a:gd name="adj" fmla="val 4647"/>
            </a:avLst>
          </a:prstGeom>
          <a:solidFill>
            <a:srgbClr val="182567"/>
          </a:solidFill>
          <a:ln w="7620">
            <a:solidFill>
              <a:srgbClr val="313E80"/>
            </a:solidFill>
            <a:prstDash val="solid"/>
          </a:ln>
        </p:spPr>
      </p:sp>
      <p:sp>
        <p:nvSpPr>
          <p:cNvPr id="9" name="Text 6"/>
          <p:cNvSpPr/>
          <p:nvPr/>
        </p:nvSpPr>
        <p:spPr>
          <a:xfrm>
            <a:off x="4877157" y="3571399"/>
            <a:ext cx="2480905" cy="310158"/>
          </a:xfrm>
          <a:prstGeom prst="rect">
            <a:avLst/>
          </a:prstGeom>
          <a:noFill/>
          <a:ln/>
        </p:spPr>
        <p:txBody>
          <a:bodyPr wrap="none" lIns="0" tIns="0" rIns="0" bIns="0" rtlCol="0" anchor="t"/>
          <a:lstStyle/>
          <a:p>
            <a:pPr algn="l" indent="0" marL="0">
              <a:lnSpc>
                <a:spcPts val="2400"/>
              </a:lnSpc>
              <a:buNone/>
            </a:pPr>
            <a:r>
              <a:rPr lang="en-US" sz="1950" dirty="0">
                <a:solidFill>
                  <a:srgbClr val="000000"/>
                </a:solidFill>
                <a:latin typeface="Roboto Medium" pitchFamily="34" charset="0"/>
                <a:ea typeface="Roboto Medium" pitchFamily="34" charset="-122"/>
                <a:cs typeface="Roboto Medium" pitchFamily="34" charset="-120"/>
              </a:rPr>
              <a:t>🟡</a:t>
            </a:r>
            <a:pPr algn="l" indent="0" marL="0">
              <a:lnSpc>
                <a:spcPts val="2400"/>
              </a:lnSpc>
              <a:buNone/>
            </a:pPr>
            <a:r>
              <a:rPr lang="en-US" sz="1950" dirty="0">
                <a:solidFill>
                  <a:srgbClr val="CFD0D8"/>
                </a:solidFill>
                <a:latin typeface="Roboto Medium" pitchFamily="34" charset="0"/>
                <a:ea typeface="Roboto Medium" pitchFamily="34" charset="-122"/>
                <a:cs typeface="Roboto Medium" pitchFamily="34" charset="-120"/>
              </a:rPr>
              <a:t> Prioridad Media</a:t>
            </a:r>
            <a:endParaRPr lang="en-US" sz="1950" dirty="0"/>
          </a:p>
        </p:txBody>
      </p:sp>
      <p:sp>
        <p:nvSpPr>
          <p:cNvPr id="10" name="Text 7"/>
          <p:cNvSpPr/>
          <p:nvPr/>
        </p:nvSpPr>
        <p:spPr>
          <a:xfrm>
            <a:off x="4877157" y="4000619"/>
            <a:ext cx="3267075" cy="952619"/>
          </a:xfrm>
          <a:prstGeom prst="rect">
            <a:avLst/>
          </a:prstGeom>
          <a:noFill/>
          <a:ln/>
        </p:spPr>
        <p:txBody>
          <a:bodyPr wrap="square" lIns="0" tIns="0" rIns="0" bIns="0" rtlCol="0" anchor="t"/>
          <a:lstStyle/>
          <a:p>
            <a:pPr algn="l" indent="0" marL="0">
              <a:lnSpc>
                <a:spcPts val="2500"/>
              </a:lnSpc>
              <a:buNone/>
            </a:pPr>
            <a:r>
              <a:rPr lang="en-US" sz="1550" dirty="0">
                <a:solidFill>
                  <a:srgbClr val="CFD0D8"/>
                </a:solidFill>
                <a:latin typeface="Roboto" pitchFamily="34" charset="0"/>
                <a:ea typeface="Roboto" pitchFamily="34" charset="-122"/>
                <a:cs typeface="Roboto" pitchFamily="34" charset="-120"/>
              </a:rPr>
              <a:t>Performance y UX. Impactan directamente en la satisfacción del usuario y conversiones.</a:t>
            </a:r>
            <a:endParaRPr lang="en-US" sz="1550" dirty="0"/>
          </a:p>
        </p:txBody>
      </p:sp>
      <p:sp>
        <p:nvSpPr>
          <p:cNvPr id="11" name="Shape 8"/>
          <p:cNvSpPr/>
          <p:nvPr/>
        </p:nvSpPr>
        <p:spPr>
          <a:xfrm>
            <a:off x="793790" y="5357574"/>
            <a:ext cx="7556421" cy="1158716"/>
          </a:xfrm>
          <a:prstGeom prst="roundRect">
            <a:avLst>
              <a:gd name="adj" fmla="val 7194"/>
            </a:avLst>
          </a:prstGeom>
          <a:solidFill>
            <a:srgbClr val="182567"/>
          </a:solidFill>
          <a:ln w="7620">
            <a:solidFill>
              <a:srgbClr val="313E80"/>
            </a:solidFill>
            <a:prstDash val="solid"/>
          </a:ln>
        </p:spPr>
      </p:sp>
      <p:sp>
        <p:nvSpPr>
          <p:cNvPr id="12" name="Text 9"/>
          <p:cNvSpPr/>
          <p:nvPr/>
        </p:nvSpPr>
        <p:spPr>
          <a:xfrm>
            <a:off x="999768" y="5563553"/>
            <a:ext cx="2689979" cy="310158"/>
          </a:xfrm>
          <a:prstGeom prst="rect">
            <a:avLst/>
          </a:prstGeom>
          <a:noFill/>
          <a:ln/>
        </p:spPr>
        <p:txBody>
          <a:bodyPr wrap="none" lIns="0" tIns="0" rIns="0" bIns="0" rtlCol="0" anchor="t"/>
          <a:lstStyle/>
          <a:p>
            <a:pPr algn="l" indent="0" marL="0">
              <a:lnSpc>
                <a:spcPts val="2400"/>
              </a:lnSpc>
              <a:buNone/>
            </a:pPr>
            <a:r>
              <a:rPr lang="en-US" sz="1950" dirty="0">
                <a:solidFill>
                  <a:srgbClr val="000000"/>
                </a:solidFill>
                <a:latin typeface="Roboto Medium" pitchFamily="34" charset="0"/>
                <a:ea typeface="Roboto Medium" pitchFamily="34" charset="-122"/>
                <a:cs typeface="Roboto Medium" pitchFamily="34" charset="-120"/>
              </a:rPr>
              <a:t>🟢</a:t>
            </a:r>
            <a:pPr algn="l" indent="0" marL="0">
              <a:lnSpc>
                <a:spcPts val="2400"/>
              </a:lnSpc>
              <a:buNone/>
            </a:pPr>
            <a:r>
              <a:rPr lang="en-US" sz="1950" dirty="0">
                <a:solidFill>
                  <a:srgbClr val="CFD0D8"/>
                </a:solidFill>
                <a:latin typeface="Roboto Medium" pitchFamily="34" charset="0"/>
                <a:ea typeface="Roboto Medium" pitchFamily="34" charset="-122"/>
                <a:cs typeface="Roboto Medium" pitchFamily="34" charset="-120"/>
              </a:rPr>
              <a:t> Prioridad Planificada</a:t>
            </a:r>
            <a:endParaRPr lang="en-US" sz="1950" dirty="0"/>
          </a:p>
        </p:txBody>
      </p:sp>
      <p:sp>
        <p:nvSpPr>
          <p:cNvPr id="13" name="Text 10"/>
          <p:cNvSpPr/>
          <p:nvPr/>
        </p:nvSpPr>
        <p:spPr>
          <a:xfrm>
            <a:off x="999768" y="5992773"/>
            <a:ext cx="7144464" cy="317540"/>
          </a:xfrm>
          <a:prstGeom prst="rect">
            <a:avLst/>
          </a:prstGeom>
          <a:noFill/>
          <a:ln/>
        </p:spPr>
        <p:txBody>
          <a:bodyPr wrap="none" lIns="0" tIns="0" rIns="0" bIns="0" rtlCol="0" anchor="t"/>
          <a:lstStyle/>
          <a:p>
            <a:pPr algn="l" indent="0" marL="0">
              <a:lnSpc>
                <a:spcPts val="2500"/>
              </a:lnSpc>
              <a:buNone/>
            </a:pPr>
            <a:r>
              <a:rPr lang="en-US" sz="1550" dirty="0">
                <a:solidFill>
                  <a:srgbClr val="CFD0D8"/>
                </a:solidFill>
                <a:latin typeface="Roboto" pitchFamily="34" charset="0"/>
                <a:ea typeface="Roboto" pitchFamily="34" charset="-122"/>
                <a:cs typeface="Roboto" pitchFamily="34" charset="-120"/>
              </a:rPr>
              <a:t>Escalabilidad. Importante antes de crecer, pero no urgente si estás empezando.</a:t>
            </a:r>
            <a:endParaRPr lang="en-US" sz="15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93790" y="2504718"/>
            <a:ext cx="4938355" cy="496133"/>
          </a:xfrm>
          <a:prstGeom prst="rect">
            <a:avLst/>
          </a:prstGeom>
          <a:noFill/>
          <a:ln/>
        </p:spPr>
        <p:txBody>
          <a:bodyPr wrap="none" lIns="0" tIns="0" rIns="0" bIns="0" rtlCol="0" anchor="t"/>
          <a:lstStyle/>
          <a:p>
            <a:pPr algn="l" indent="0" marL="0">
              <a:lnSpc>
                <a:spcPts val="3900"/>
              </a:lnSpc>
              <a:buNone/>
            </a:pPr>
            <a:r>
              <a:rPr lang="en-US" sz="3100" dirty="0">
                <a:solidFill>
                  <a:srgbClr val="FFFFFF"/>
                </a:solidFill>
                <a:latin typeface="Roboto Medium" pitchFamily="34" charset="0"/>
                <a:ea typeface="Roboto Medium" pitchFamily="34" charset="-122"/>
                <a:cs typeface="Roboto Medium" pitchFamily="34" charset="-120"/>
              </a:rPr>
              <a:t>Recursos y Próximos Pasos</a:t>
            </a:r>
            <a:endParaRPr lang="en-US" sz="3100" dirty="0"/>
          </a:p>
        </p:txBody>
      </p:sp>
      <p:pic>
        <p:nvPicPr>
          <p:cNvPr id="3" name="Image 0" descr="preencoded.png">    </p:cNvPr>
          <p:cNvPicPr>
            <a:picLocks noChangeAspect="1"/>
          </p:cNvPicPr>
          <p:nvPr/>
        </p:nvPicPr>
        <p:blipFill>
          <a:blip r:embed="rId1"/>
          <a:stretch>
            <a:fillRect/>
          </a:stretch>
        </p:blipFill>
        <p:spPr>
          <a:xfrm>
            <a:off x="793790" y="3397687"/>
            <a:ext cx="1521738" cy="1521738"/>
          </a:xfrm>
          <a:prstGeom prst="rect">
            <a:avLst/>
          </a:prstGeom>
        </p:spPr>
      </p:pic>
      <p:sp>
        <p:nvSpPr>
          <p:cNvPr id="4" name="Text 1"/>
          <p:cNvSpPr/>
          <p:nvPr/>
        </p:nvSpPr>
        <p:spPr>
          <a:xfrm>
            <a:off x="2513886" y="3397687"/>
            <a:ext cx="2462093" cy="620316"/>
          </a:xfrm>
          <a:prstGeom prst="rect">
            <a:avLst/>
          </a:prstGeom>
          <a:noFill/>
          <a:ln/>
        </p:spPr>
        <p:txBody>
          <a:bodyPr wrap="square" lIns="0" tIns="0" rIns="0" bIns="0" rtlCol="0" anchor="t"/>
          <a:lstStyle/>
          <a:p>
            <a:pPr algn="l" indent="0" marL="0">
              <a:lnSpc>
                <a:spcPts val="2400"/>
              </a:lnSpc>
              <a:buNone/>
            </a:pPr>
            <a:r>
              <a:rPr lang="en-US" sz="1950" dirty="0">
                <a:solidFill>
                  <a:srgbClr val="CFD0D8"/>
                </a:solidFill>
                <a:latin typeface="Roboto Medium" pitchFamily="34" charset="0"/>
                <a:ea typeface="Roboto Medium" pitchFamily="34" charset="-122"/>
                <a:cs typeface="Roboto Medium" pitchFamily="34" charset="-120"/>
              </a:rPr>
              <a:t>Continúa Aprendiendo</a:t>
            </a:r>
            <a:endParaRPr lang="en-US" sz="1950" dirty="0"/>
          </a:p>
        </p:txBody>
      </p:sp>
      <p:sp>
        <p:nvSpPr>
          <p:cNvPr id="5" name="Text 2"/>
          <p:cNvSpPr/>
          <p:nvPr/>
        </p:nvSpPr>
        <p:spPr>
          <a:xfrm>
            <a:off x="2513886" y="4137065"/>
            <a:ext cx="2462093" cy="1587698"/>
          </a:xfrm>
          <a:prstGeom prst="rect">
            <a:avLst/>
          </a:prstGeom>
          <a:noFill/>
          <a:ln/>
        </p:spPr>
        <p:txBody>
          <a:bodyPr wrap="square" lIns="0" tIns="0" rIns="0" bIns="0" rtlCol="0" anchor="t"/>
          <a:lstStyle/>
          <a:p>
            <a:pPr algn="l" indent="0" marL="0">
              <a:lnSpc>
                <a:spcPts val="2500"/>
              </a:lnSpc>
              <a:buNone/>
            </a:pPr>
            <a:r>
              <a:rPr lang="en-US" sz="1550" dirty="0">
                <a:solidFill>
                  <a:srgbClr val="CFD0D8"/>
                </a:solidFill>
                <a:latin typeface="Roboto" pitchFamily="34" charset="0"/>
                <a:ea typeface="Roboto" pitchFamily="34" charset="-122"/>
                <a:cs typeface="Roboto" pitchFamily="34" charset="-120"/>
              </a:rPr>
              <a:t>OWASP Top 10 para seguridad, Web.dev de Google para performance, Nielsen Norman Group para UX</a:t>
            </a:r>
            <a:endParaRPr lang="en-US" sz="1550" dirty="0"/>
          </a:p>
        </p:txBody>
      </p:sp>
      <p:pic>
        <p:nvPicPr>
          <p:cNvPr id="6" name="Image 1" descr="preencoded.png">    </p:cNvPr>
          <p:cNvPicPr>
            <a:picLocks noChangeAspect="1"/>
          </p:cNvPicPr>
          <p:nvPr/>
        </p:nvPicPr>
        <p:blipFill>
          <a:blip r:embed="rId2"/>
          <a:stretch>
            <a:fillRect/>
          </a:stretch>
        </p:blipFill>
        <p:spPr>
          <a:xfrm>
            <a:off x="5223986" y="3397687"/>
            <a:ext cx="1521738" cy="1521738"/>
          </a:xfrm>
          <a:prstGeom prst="rect">
            <a:avLst/>
          </a:prstGeom>
        </p:spPr>
      </p:pic>
      <p:sp>
        <p:nvSpPr>
          <p:cNvPr id="7" name="Text 3"/>
          <p:cNvSpPr/>
          <p:nvPr/>
        </p:nvSpPr>
        <p:spPr>
          <a:xfrm>
            <a:off x="6944082" y="3397687"/>
            <a:ext cx="2462212" cy="310158"/>
          </a:xfrm>
          <a:prstGeom prst="rect">
            <a:avLst/>
          </a:prstGeom>
          <a:noFill/>
          <a:ln/>
        </p:spPr>
        <p:txBody>
          <a:bodyPr wrap="none" lIns="0" tIns="0" rIns="0" bIns="0" rtlCol="0" anchor="t"/>
          <a:lstStyle/>
          <a:p>
            <a:pPr algn="l" indent="0" marL="0">
              <a:lnSpc>
                <a:spcPts val="2400"/>
              </a:lnSpc>
              <a:buNone/>
            </a:pPr>
            <a:r>
              <a:rPr lang="en-US" sz="1950" dirty="0">
                <a:solidFill>
                  <a:srgbClr val="CFD0D8"/>
                </a:solidFill>
                <a:latin typeface="Roboto Medium" pitchFamily="34" charset="0"/>
                <a:ea typeface="Roboto Medium" pitchFamily="34" charset="-122"/>
                <a:cs typeface="Roboto Medium" pitchFamily="34" charset="-120"/>
              </a:rPr>
              <a:t>Únete a la Comunidad</a:t>
            </a:r>
            <a:endParaRPr lang="en-US" sz="1950" dirty="0"/>
          </a:p>
        </p:txBody>
      </p:sp>
      <p:sp>
        <p:nvSpPr>
          <p:cNvPr id="8" name="Text 4"/>
          <p:cNvSpPr/>
          <p:nvPr/>
        </p:nvSpPr>
        <p:spPr>
          <a:xfrm>
            <a:off x="6944082" y="3826907"/>
            <a:ext cx="2462212" cy="1587698"/>
          </a:xfrm>
          <a:prstGeom prst="rect">
            <a:avLst/>
          </a:prstGeom>
          <a:noFill/>
          <a:ln/>
        </p:spPr>
        <p:txBody>
          <a:bodyPr wrap="square" lIns="0" tIns="0" rIns="0" bIns="0" rtlCol="0" anchor="t"/>
          <a:lstStyle/>
          <a:p>
            <a:pPr algn="l" indent="0" marL="0">
              <a:lnSpc>
                <a:spcPts val="2500"/>
              </a:lnSpc>
              <a:buNone/>
            </a:pPr>
            <a:r>
              <a:rPr lang="en-US" sz="1550" dirty="0">
                <a:solidFill>
                  <a:srgbClr val="CFD0D8"/>
                </a:solidFill>
                <a:latin typeface="Roboto" pitchFamily="34" charset="0"/>
                <a:ea typeface="Roboto" pitchFamily="34" charset="-122"/>
                <a:cs typeface="Roboto" pitchFamily="34" charset="-120"/>
              </a:rPr>
              <a:t>Comparte tus experiencias, pregunta dudas, aprende de otros desarrolladores. Nadie tiene todas las respuestas.</a:t>
            </a:r>
            <a:endParaRPr lang="en-US" sz="1550" dirty="0"/>
          </a:p>
        </p:txBody>
      </p:sp>
      <p:pic>
        <p:nvPicPr>
          <p:cNvPr id="9" name="Image 2" descr="preencoded.png">    </p:cNvPr>
          <p:cNvPicPr>
            <a:picLocks noChangeAspect="1"/>
          </p:cNvPicPr>
          <p:nvPr/>
        </p:nvPicPr>
        <p:blipFill>
          <a:blip r:embed="rId3"/>
          <a:stretch>
            <a:fillRect/>
          </a:stretch>
        </p:blipFill>
        <p:spPr>
          <a:xfrm>
            <a:off x="9654302" y="3397687"/>
            <a:ext cx="1521738" cy="1521738"/>
          </a:xfrm>
          <a:prstGeom prst="rect">
            <a:avLst/>
          </a:prstGeom>
        </p:spPr>
      </p:pic>
      <p:sp>
        <p:nvSpPr>
          <p:cNvPr id="10" name="Text 5"/>
          <p:cNvSpPr/>
          <p:nvPr/>
        </p:nvSpPr>
        <p:spPr>
          <a:xfrm>
            <a:off x="11374398" y="3397687"/>
            <a:ext cx="2462212" cy="620316"/>
          </a:xfrm>
          <a:prstGeom prst="rect">
            <a:avLst/>
          </a:prstGeom>
          <a:noFill/>
          <a:ln/>
        </p:spPr>
        <p:txBody>
          <a:bodyPr wrap="square" lIns="0" tIns="0" rIns="0" bIns="0" rtlCol="0" anchor="t"/>
          <a:lstStyle/>
          <a:p>
            <a:pPr algn="l" indent="0" marL="0">
              <a:lnSpc>
                <a:spcPts val="2400"/>
              </a:lnSpc>
              <a:buNone/>
            </a:pPr>
            <a:r>
              <a:rPr lang="en-US" sz="1950" dirty="0">
                <a:solidFill>
                  <a:srgbClr val="CFD0D8"/>
                </a:solidFill>
                <a:latin typeface="Roboto Medium" pitchFamily="34" charset="0"/>
                <a:ea typeface="Roboto Medium" pitchFamily="34" charset="-122"/>
                <a:cs typeface="Roboto Medium" pitchFamily="34" charset="-120"/>
              </a:rPr>
              <a:t>Implementa Code Reviews</a:t>
            </a:r>
            <a:endParaRPr lang="en-US" sz="1950" dirty="0"/>
          </a:p>
        </p:txBody>
      </p:sp>
      <p:sp>
        <p:nvSpPr>
          <p:cNvPr id="11" name="Text 6"/>
          <p:cNvSpPr/>
          <p:nvPr/>
        </p:nvSpPr>
        <p:spPr>
          <a:xfrm>
            <a:off x="11374398" y="4137065"/>
            <a:ext cx="2462212" cy="1270159"/>
          </a:xfrm>
          <a:prstGeom prst="rect">
            <a:avLst/>
          </a:prstGeom>
          <a:noFill/>
          <a:ln/>
        </p:spPr>
        <p:txBody>
          <a:bodyPr wrap="square" lIns="0" tIns="0" rIns="0" bIns="0" rtlCol="0" anchor="t"/>
          <a:lstStyle/>
          <a:p>
            <a:pPr algn="l" indent="0" marL="0">
              <a:lnSpc>
                <a:spcPts val="2500"/>
              </a:lnSpc>
              <a:buNone/>
            </a:pPr>
            <a:r>
              <a:rPr lang="en-US" sz="1550" dirty="0">
                <a:solidFill>
                  <a:srgbClr val="CFD0D8"/>
                </a:solidFill>
                <a:latin typeface="Roboto" pitchFamily="34" charset="0"/>
                <a:ea typeface="Roboto" pitchFamily="34" charset="-122"/>
                <a:cs typeface="Roboto" pitchFamily="34" charset="-120"/>
              </a:rPr>
              <a:t>Dos pares de ojos siempre ven más que uno. Establece procesos de revisión en tu equipo.</a:t>
            </a:r>
            <a:endParaRPr lang="en-US" sz="15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02588" y="1159788"/>
            <a:ext cx="13225224" cy="3293507"/>
          </a:xfrm>
          <a:prstGeom prst="rect">
            <a:avLst/>
          </a:prstGeom>
          <a:noFill/>
          <a:ln/>
        </p:spPr>
        <p:txBody>
          <a:bodyPr wrap="square" lIns="0" tIns="0" rIns="0" bIns="0" rtlCol="0" anchor="t"/>
          <a:lstStyle/>
          <a:p>
            <a:pPr algn="l" indent="0" marL="0">
              <a:lnSpc>
                <a:spcPts val="12950"/>
              </a:lnSpc>
              <a:buNone/>
            </a:pPr>
            <a:r>
              <a:rPr lang="en-US" sz="10350" dirty="0">
                <a:solidFill>
                  <a:srgbClr val="FFFFFF"/>
                </a:solidFill>
                <a:latin typeface="Roboto Medium" pitchFamily="34" charset="0"/>
                <a:ea typeface="Roboto Medium" pitchFamily="34" charset="-122"/>
                <a:cs typeface="Roboto Medium" pitchFamily="34" charset="-120"/>
              </a:rPr>
              <a:t>¿Cuál de estos errores cometiste tú?</a:t>
            </a:r>
            <a:endParaRPr lang="en-US" sz="10350" dirty="0"/>
          </a:p>
        </p:txBody>
      </p:sp>
      <p:sp>
        <p:nvSpPr>
          <p:cNvPr id="3" name="Text 1"/>
          <p:cNvSpPr/>
          <p:nvPr/>
        </p:nvSpPr>
        <p:spPr>
          <a:xfrm>
            <a:off x="702588" y="4804529"/>
            <a:ext cx="13225224" cy="561975"/>
          </a:xfrm>
          <a:prstGeom prst="rect">
            <a:avLst/>
          </a:prstGeom>
          <a:noFill/>
          <a:ln/>
        </p:spPr>
        <p:txBody>
          <a:bodyPr wrap="square" lIns="0" tIns="0" rIns="0" bIns="0" rtlCol="0" anchor="t"/>
          <a:lstStyle/>
          <a:p>
            <a:pPr algn="l" indent="0" marL="0">
              <a:lnSpc>
                <a:spcPts val="2200"/>
              </a:lnSpc>
              <a:buNone/>
            </a:pPr>
            <a:r>
              <a:rPr lang="en-US" sz="1350" dirty="0">
                <a:solidFill>
                  <a:srgbClr val="CFD0D8"/>
                </a:solidFill>
                <a:latin typeface="Roboto" pitchFamily="34" charset="0"/>
                <a:ea typeface="Roboto" pitchFamily="34" charset="-122"/>
                <a:cs typeface="Roboto" pitchFamily="34" charset="-120"/>
              </a:rPr>
              <a:t>Después de unos meses, regreso con contenido que te va a ahorrar semanas de dolores de cabeza y errores costosos. Estos son los problemas que veo una y otra vez en proyectos reales.</a:t>
            </a:r>
            <a:endParaRPr lang="en-US" sz="1350" dirty="0"/>
          </a:p>
        </p:txBody>
      </p:sp>
      <p:sp>
        <p:nvSpPr>
          <p:cNvPr id="4" name="Shape 2"/>
          <p:cNvSpPr/>
          <p:nvPr/>
        </p:nvSpPr>
        <p:spPr>
          <a:xfrm>
            <a:off x="702588" y="5564029"/>
            <a:ext cx="13225224" cy="1027152"/>
          </a:xfrm>
          <a:prstGeom prst="roundRect">
            <a:avLst>
              <a:gd name="adj" fmla="val 7183"/>
            </a:avLst>
          </a:prstGeom>
          <a:solidFill>
            <a:srgbClr val="0F163E"/>
          </a:solidFill>
          <a:ln/>
        </p:spPr>
      </p:sp>
      <p:pic>
        <p:nvPicPr>
          <p:cNvPr id="5" name="Image 0" descr="preencoded.png">    </p:cNvPr>
          <p:cNvPicPr>
            <a:picLocks noChangeAspect="1"/>
          </p:cNvPicPr>
          <p:nvPr/>
        </p:nvPicPr>
        <p:blipFill>
          <a:blip r:embed="rId1"/>
          <a:stretch>
            <a:fillRect/>
          </a:stretch>
        </p:blipFill>
        <p:spPr>
          <a:xfrm>
            <a:off x="878205" y="5820251"/>
            <a:ext cx="219551" cy="175617"/>
          </a:xfrm>
          <a:prstGeom prst="rect">
            <a:avLst/>
          </a:prstGeom>
        </p:spPr>
      </p:pic>
      <p:sp>
        <p:nvSpPr>
          <p:cNvPr id="6" name="Text 3"/>
          <p:cNvSpPr/>
          <p:nvPr/>
        </p:nvSpPr>
        <p:spPr>
          <a:xfrm>
            <a:off x="1273373" y="5783461"/>
            <a:ext cx="12478822" cy="561975"/>
          </a:xfrm>
          <a:prstGeom prst="rect">
            <a:avLst/>
          </a:prstGeom>
          <a:noFill/>
          <a:ln/>
        </p:spPr>
        <p:txBody>
          <a:bodyPr wrap="square" lIns="0" tIns="0" rIns="0" bIns="0" rtlCol="0" anchor="t"/>
          <a:lstStyle/>
          <a:p>
            <a:pPr algn="l" indent="0" marL="0">
              <a:lnSpc>
                <a:spcPts val="2200"/>
              </a:lnSpc>
              <a:buNone/>
            </a:pPr>
            <a:r>
              <a:rPr lang="en-US" sz="1350" dirty="0">
                <a:solidFill>
                  <a:srgbClr val="000000"/>
                </a:solidFill>
                <a:latin typeface="Roboto" pitchFamily="34" charset="0"/>
                <a:ea typeface="Roboto" pitchFamily="34" charset="-122"/>
                <a:cs typeface="Roboto" pitchFamily="34" charset="-120"/>
              </a:rPr>
              <a:t>💬</a:t>
            </a:r>
            <a:pPr algn="l" indent="0" marL="0">
              <a:lnSpc>
                <a:spcPts val="2200"/>
              </a:lnSpc>
              <a:buNone/>
            </a:pPr>
            <a:r>
              <a:rPr lang="en-US" sz="1350" b="1" dirty="0">
                <a:solidFill>
                  <a:srgbClr val="FFFFFF"/>
                </a:solidFill>
                <a:latin typeface="Roboto" pitchFamily="34" charset="0"/>
                <a:ea typeface="Roboto" pitchFamily="34" charset="-122"/>
                <a:cs typeface="Roboto" pitchFamily="34" charset="-120"/>
              </a:rPr>
              <a:t> Cuéntame en los comentarios:</a:t>
            </a:r>
            <a:pPr algn="l" indent="0" marL="0">
              <a:lnSpc>
                <a:spcPts val="2200"/>
              </a:lnSpc>
              <a:buNone/>
            </a:pPr>
            <a:r>
              <a:rPr lang="en-US" sz="1350" dirty="0">
                <a:solidFill>
                  <a:srgbClr val="FFFFFF"/>
                </a:solidFill>
                <a:latin typeface="Roboto" pitchFamily="34" charset="0"/>
                <a:ea typeface="Roboto" pitchFamily="34" charset="-122"/>
                <a:cs typeface="Roboto" pitchFamily="34" charset="-120"/>
              </a:rPr>
              <a:t> ¿Con cuál de estos 5 errores te identificaste más? ¿Hay algún otro error crítico que agregarías a la lista? Comparte tu experiencia para que otros aprendan de ella.</a:t>
            </a:r>
            <a:endParaRPr lang="en-US" sz="1350" dirty="0"/>
          </a:p>
        </p:txBody>
      </p:sp>
      <p:sp>
        <p:nvSpPr>
          <p:cNvPr id="7" name="Text 4"/>
          <p:cNvSpPr/>
          <p:nvPr/>
        </p:nvSpPr>
        <p:spPr>
          <a:xfrm>
            <a:off x="702588" y="6788706"/>
            <a:ext cx="13225224" cy="280988"/>
          </a:xfrm>
          <a:prstGeom prst="rect">
            <a:avLst/>
          </a:prstGeom>
          <a:noFill/>
          <a:ln/>
        </p:spPr>
        <p:txBody>
          <a:bodyPr wrap="none" lIns="0" tIns="0" rIns="0" bIns="0" rtlCol="0" anchor="t"/>
          <a:lstStyle/>
          <a:p>
            <a:pPr algn="l" indent="0" marL="0">
              <a:lnSpc>
                <a:spcPts val="2200"/>
              </a:lnSpc>
              <a:buNone/>
            </a:pPr>
            <a:r>
              <a:rPr lang="en-US" sz="1350" dirty="0">
                <a:solidFill>
                  <a:srgbClr val="CFD0D8"/>
                </a:solidFill>
                <a:latin typeface="Roboto" pitchFamily="34" charset="0"/>
                <a:ea typeface="Roboto" pitchFamily="34" charset="-122"/>
                <a:cs typeface="Roboto" pitchFamily="34" charset="-120"/>
              </a:rPr>
              <a:t>Suscríbete para más contenido práctico sobre desarrollo web, mejores prácticas y lecciones aprendidas del mundo real. Nos vemos en el próximo video.</a:t>
            </a:r>
            <a:endParaRPr lang="en-US" sz="13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58666" y="521613"/>
            <a:ext cx="9494282" cy="474107"/>
          </a:xfrm>
          <a:prstGeom prst="rect">
            <a:avLst/>
          </a:prstGeom>
          <a:noFill/>
          <a:ln/>
        </p:spPr>
        <p:txBody>
          <a:bodyPr wrap="none" lIns="0" tIns="0" rIns="0" bIns="0" rtlCol="0" anchor="t"/>
          <a:lstStyle/>
          <a:p>
            <a:pPr algn="l" indent="0" marL="0">
              <a:lnSpc>
                <a:spcPts val="3700"/>
              </a:lnSpc>
              <a:buNone/>
            </a:pPr>
            <a:r>
              <a:rPr lang="en-US" sz="2950" dirty="0">
                <a:solidFill>
                  <a:srgbClr val="FFFFFF"/>
                </a:solidFill>
                <a:latin typeface="Roboto Medium" pitchFamily="34" charset="0"/>
                <a:ea typeface="Roboto Medium" pitchFamily="34" charset="-122"/>
                <a:cs typeface="Roboto Medium" pitchFamily="34" charset="-120"/>
              </a:rPr>
              <a:t>Por qué estos errores te están costando tiempo y dinero</a:t>
            </a:r>
            <a:endParaRPr lang="en-US" sz="2950" dirty="0"/>
          </a:p>
        </p:txBody>
      </p:sp>
      <p:sp>
        <p:nvSpPr>
          <p:cNvPr id="3" name="Text 1"/>
          <p:cNvSpPr/>
          <p:nvPr/>
        </p:nvSpPr>
        <p:spPr>
          <a:xfrm>
            <a:off x="758666" y="1450777"/>
            <a:ext cx="6325195" cy="1516856"/>
          </a:xfrm>
          <a:prstGeom prst="rect">
            <a:avLst/>
          </a:prstGeom>
          <a:noFill/>
          <a:ln/>
        </p:spPr>
        <p:txBody>
          <a:bodyPr wrap="square" lIns="0" tIns="0" rIns="0" bIns="0" rtlCol="0" anchor="t"/>
          <a:lstStyle/>
          <a:p>
            <a:pPr algn="l" indent="0" marL="0">
              <a:lnSpc>
                <a:spcPts val="2350"/>
              </a:lnSpc>
              <a:buNone/>
            </a:pPr>
            <a:r>
              <a:rPr lang="en-US" sz="1450" dirty="0">
                <a:solidFill>
                  <a:srgbClr val="CFD0D8"/>
                </a:solidFill>
                <a:latin typeface="Roboto" pitchFamily="34" charset="0"/>
                <a:ea typeface="Roboto" pitchFamily="34" charset="-122"/>
                <a:cs typeface="Roboto" pitchFamily="34" charset="-120"/>
              </a:rPr>
              <a:t>En el desarrollo web moderno, pequeños descuidos se convierten en problemas masivos. Los errores que veremos hoy no solo afectan el rendimiento de tus aplicaciones, sino que también comprometen la experiencia del usuario, la seguridad de los datos y tu reputación profesional.</a:t>
            </a:r>
            <a:endParaRPr lang="en-US" sz="1450" dirty="0"/>
          </a:p>
        </p:txBody>
      </p:sp>
      <p:sp>
        <p:nvSpPr>
          <p:cNvPr id="4" name="Text 2"/>
          <p:cNvSpPr/>
          <p:nvPr/>
        </p:nvSpPr>
        <p:spPr>
          <a:xfrm>
            <a:off x="758666" y="3138249"/>
            <a:ext cx="6325195" cy="606743"/>
          </a:xfrm>
          <a:prstGeom prst="rect">
            <a:avLst/>
          </a:prstGeom>
          <a:noFill/>
          <a:ln/>
        </p:spPr>
        <p:txBody>
          <a:bodyPr wrap="square" lIns="0" tIns="0" rIns="0" bIns="0" rtlCol="0" anchor="t"/>
          <a:lstStyle/>
          <a:p>
            <a:pPr algn="l" indent="0" marL="0">
              <a:lnSpc>
                <a:spcPts val="2350"/>
              </a:lnSpc>
              <a:buNone/>
            </a:pPr>
            <a:r>
              <a:rPr lang="en-US" sz="1450" dirty="0">
                <a:solidFill>
                  <a:srgbClr val="CFD0D8"/>
                </a:solidFill>
                <a:latin typeface="Roboto" pitchFamily="34" charset="0"/>
                <a:ea typeface="Roboto" pitchFamily="34" charset="-122"/>
                <a:cs typeface="Roboto" pitchFamily="34" charset="-120"/>
              </a:rPr>
              <a:t>La buena noticia es que cada uno tiene solución práctica y aplicable inmediatamente.</a:t>
            </a:r>
            <a:endParaRPr lang="en-US" sz="1450" dirty="0"/>
          </a:p>
        </p:txBody>
      </p:sp>
      <p:pic>
        <p:nvPicPr>
          <p:cNvPr id="5" name="Image 0" descr="preencoded.png">    </p:cNvPr>
          <p:cNvPicPr>
            <a:picLocks noChangeAspect="1"/>
          </p:cNvPicPr>
          <p:nvPr/>
        </p:nvPicPr>
        <p:blipFill>
          <a:blip r:embed="rId1"/>
          <a:stretch>
            <a:fillRect/>
          </a:stretch>
        </p:blipFill>
        <p:spPr>
          <a:xfrm>
            <a:off x="7554158" y="1493520"/>
            <a:ext cx="6325195" cy="632519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945362"/>
            <a:ext cx="7093625" cy="496133"/>
          </a:xfrm>
          <a:prstGeom prst="rect">
            <a:avLst/>
          </a:prstGeom>
          <a:noFill/>
          <a:ln/>
        </p:spPr>
        <p:txBody>
          <a:bodyPr wrap="none" lIns="0" tIns="0" rIns="0" bIns="0" rtlCol="0" anchor="t"/>
          <a:lstStyle/>
          <a:p>
            <a:pPr algn="l" indent="0" marL="0">
              <a:lnSpc>
                <a:spcPts val="3900"/>
              </a:lnSpc>
              <a:buNone/>
            </a:pPr>
            <a:r>
              <a:rPr lang="en-US" sz="3100" dirty="0">
                <a:solidFill>
                  <a:srgbClr val="FFFFFF"/>
                </a:solidFill>
                <a:latin typeface="Roboto Medium" pitchFamily="34" charset="0"/>
                <a:ea typeface="Roboto Medium" pitchFamily="34" charset="-122"/>
                <a:cs typeface="Roboto Medium" pitchFamily="34" charset="-120"/>
              </a:rPr>
              <a:t>Error #1: Bases de Datos Mal Diseñadas</a:t>
            </a:r>
            <a:endParaRPr lang="en-US" sz="3100" dirty="0"/>
          </a:p>
        </p:txBody>
      </p:sp>
      <p:sp>
        <p:nvSpPr>
          <p:cNvPr id="3" name="Shape 1"/>
          <p:cNvSpPr/>
          <p:nvPr/>
        </p:nvSpPr>
        <p:spPr>
          <a:xfrm>
            <a:off x="793790" y="2838331"/>
            <a:ext cx="4215289" cy="2587466"/>
          </a:xfrm>
          <a:prstGeom prst="roundRect">
            <a:avLst>
              <a:gd name="adj" fmla="val 3222"/>
            </a:avLst>
          </a:prstGeom>
          <a:solidFill>
            <a:srgbClr val="182567"/>
          </a:solidFill>
          <a:ln w="7620">
            <a:solidFill>
              <a:srgbClr val="313E80"/>
            </a:solidFill>
            <a:prstDash val="solid"/>
          </a:ln>
        </p:spPr>
      </p:sp>
      <p:sp>
        <p:nvSpPr>
          <p:cNvPr id="4" name="Shape 2"/>
          <p:cNvSpPr/>
          <p:nvPr/>
        </p:nvSpPr>
        <p:spPr>
          <a:xfrm>
            <a:off x="999768" y="3044309"/>
            <a:ext cx="595313" cy="595313"/>
          </a:xfrm>
          <a:prstGeom prst="roundRect">
            <a:avLst>
              <a:gd name="adj" fmla="val 15358451"/>
            </a:avLst>
          </a:prstGeom>
          <a:solidFill>
            <a:srgbClr val="5A6ED8"/>
          </a:solidFill>
          <a:ln/>
        </p:spPr>
      </p:sp>
      <p:pic>
        <p:nvPicPr>
          <p:cNvPr id="5"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63479" y="3207901"/>
            <a:ext cx="267891" cy="267891"/>
          </a:xfrm>
          <a:prstGeom prst="rect">
            <a:avLst/>
          </a:prstGeom>
        </p:spPr>
      </p:pic>
      <p:sp>
        <p:nvSpPr>
          <p:cNvPr id="6" name="Text 3"/>
          <p:cNvSpPr/>
          <p:nvPr/>
        </p:nvSpPr>
        <p:spPr>
          <a:xfrm>
            <a:off x="999768" y="3837980"/>
            <a:ext cx="2480905" cy="310158"/>
          </a:xfrm>
          <a:prstGeom prst="rect">
            <a:avLst/>
          </a:prstGeom>
          <a:noFill/>
          <a:ln/>
        </p:spPr>
        <p:txBody>
          <a:bodyPr wrap="none" lIns="0" tIns="0" rIns="0" bIns="0" rtlCol="0" anchor="t"/>
          <a:lstStyle/>
          <a:p>
            <a:pPr algn="l" indent="0" marL="0">
              <a:lnSpc>
                <a:spcPts val="2400"/>
              </a:lnSpc>
              <a:buNone/>
            </a:pPr>
            <a:r>
              <a:rPr lang="en-US" sz="1950" dirty="0">
                <a:solidFill>
                  <a:srgbClr val="CFD0D8"/>
                </a:solidFill>
                <a:latin typeface="Roboto Medium" pitchFamily="34" charset="0"/>
                <a:ea typeface="Roboto Medium" pitchFamily="34" charset="-122"/>
                <a:cs typeface="Roboto Medium" pitchFamily="34" charset="-120"/>
              </a:rPr>
              <a:t>Sin Normalización</a:t>
            </a:r>
            <a:endParaRPr lang="en-US" sz="1950" dirty="0"/>
          </a:p>
        </p:txBody>
      </p:sp>
      <p:sp>
        <p:nvSpPr>
          <p:cNvPr id="7" name="Text 4"/>
          <p:cNvSpPr/>
          <p:nvPr/>
        </p:nvSpPr>
        <p:spPr>
          <a:xfrm>
            <a:off x="999768" y="4267200"/>
            <a:ext cx="3803333" cy="952619"/>
          </a:xfrm>
          <a:prstGeom prst="rect">
            <a:avLst/>
          </a:prstGeom>
          <a:noFill/>
          <a:ln/>
        </p:spPr>
        <p:txBody>
          <a:bodyPr wrap="square" lIns="0" tIns="0" rIns="0" bIns="0" rtlCol="0" anchor="t"/>
          <a:lstStyle/>
          <a:p>
            <a:pPr algn="l" indent="0" marL="0">
              <a:lnSpc>
                <a:spcPts val="2500"/>
              </a:lnSpc>
              <a:buNone/>
            </a:pPr>
            <a:r>
              <a:rPr lang="en-US" sz="1550" dirty="0">
                <a:solidFill>
                  <a:srgbClr val="CFD0D8"/>
                </a:solidFill>
                <a:latin typeface="Roboto" pitchFamily="34" charset="0"/>
                <a:ea typeface="Roboto" pitchFamily="34" charset="-122"/>
                <a:cs typeface="Roboto" pitchFamily="34" charset="-120"/>
              </a:rPr>
              <a:t>Datos duplicados que generan inconsistencias y errores difíciles de rastrear</a:t>
            </a:r>
            <a:endParaRPr lang="en-US" sz="1550" dirty="0"/>
          </a:p>
        </p:txBody>
      </p:sp>
      <p:sp>
        <p:nvSpPr>
          <p:cNvPr id="8" name="Shape 5"/>
          <p:cNvSpPr/>
          <p:nvPr/>
        </p:nvSpPr>
        <p:spPr>
          <a:xfrm>
            <a:off x="5207437" y="2838331"/>
            <a:ext cx="4215408" cy="2587466"/>
          </a:xfrm>
          <a:prstGeom prst="roundRect">
            <a:avLst>
              <a:gd name="adj" fmla="val 3222"/>
            </a:avLst>
          </a:prstGeom>
          <a:solidFill>
            <a:srgbClr val="182567"/>
          </a:solidFill>
          <a:ln w="7620">
            <a:solidFill>
              <a:srgbClr val="313E80"/>
            </a:solidFill>
            <a:prstDash val="solid"/>
          </a:ln>
        </p:spPr>
      </p:sp>
      <p:sp>
        <p:nvSpPr>
          <p:cNvPr id="9" name="Shape 6"/>
          <p:cNvSpPr/>
          <p:nvPr/>
        </p:nvSpPr>
        <p:spPr>
          <a:xfrm>
            <a:off x="5413415" y="3044309"/>
            <a:ext cx="595313" cy="595313"/>
          </a:xfrm>
          <a:prstGeom prst="roundRect">
            <a:avLst>
              <a:gd name="adj" fmla="val 15358451"/>
            </a:avLst>
          </a:prstGeom>
          <a:solidFill>
            <a:srgbClr val="5A6ED8"/>
          </a:solidFill>
          <a:ln/>
        </p:spPr>
      </p:sp>
      <p:pic>
        <p:nvPicPr>
          <p:cNvPr id="10"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77126" y="3207901"/>
            <a:ext cx="267891" cy="267891"/>
          </a:xfrm>
          <a:prstGeom prst="rect">
            <a:avLst/>
          </a:prstGeom>
        </p:spPr>
      </p:pic>
      <p:sp>
        <p:nvSpPr>
          <p:cNvPr id="11" name="Text 7"/>
          <p:cNvSpPr/>
          <p:nvPr/>
        </p:nvSpPr>
        <p:spPr>
          <a:xfrm>
            <a:off x="5413415" y="3837980"/>
            <a:ext cx="2985135" cy="310158"/>
          </a:xfrm>
          <a:prstGeom prst="rect">
            <a:avLst/>
          </a:prstGeom>
          <a:noFill/>
          <a:ln/>
        </p:spPr>
        <p:txBody>
          <a:bodyPr wrap="none" lIns="0" tIns="0" rIns="0" bIns="0" rtlCol="0" anchor="t"/>
          <a:lstStyle/>
          <a:p>
            <a:pPr algn="l" indent="0" marL="0">
              <a:lnSpc>
                <a:spcPts val="2400"/>
              </a:lnSpc>
              <a:buNone/>
            </a:pPr>
            <a:r>
              <a:rPr lang="en-US" sz="1950" dirty="0">
                <a:solidFill>
                  <a:srgbClr val="CFD0D8"/>
                </a:solidFill>
                <a:latin typeface="Roboto Medium" pitchFamily="34" charset="0"/>
                <a:ea typeface="Roboto Medium" pitchFamily="34" charset="-122"/>
                <a:cs typeface="Roboto Medium" pitchFamily="34" charset="-120"/>
              </a:rPr>
              <a:t>Tipos de Datos Incorrectos</a:t>
            </a:r>
            <a:endParaRPr lang="en-US" sz="1950" dirty="0"/>
          </a:p>
        </p:txBody>
      </p:sp>
      <p:sp>
        <p:nvSpPr>
          <p:cNvPr id="12" name="Text 8"/>
          <p:cNvSpPr/>
          <p:nvPr/>
        </p:nvSpPr>
        <p:spPr>
          <a:xfrm>
            <a:off x="5413415" y="4267200"/>
            <a:ext cx="3803452" cy="635079"/>
          </a:xfrm>
          <a:prstGeom prst="rect">
            <a:avLst/>
          </a:prstGeom>
          <a:noFill/>
          <a:ln/>
        </p:spPr>
        <p:txBody>
          <a:bodyPr wrap="square" lIns="0" tIns="0" rIns="0" bIns="0" rtlCol="0" anchor="t"/>
          <a:lstStyle/>
          <a:p>
            <a:pPr algn="l" indent="0" marL="0">
              <a:lnSpc>
                <a:spcPts val="2500"/>
              </a:lnSpc>
              <a:buNone/>
            </a:pPr>
            <a:r>
              <a:rPr lang="en-US" sz="1550" dirty="0">
                <a:solidFill>
                  <a:srgbClr val="CFD0D8"/>
                </a:solidFill>
                <a:latin typeface="Roboto" pitchFamily="34" charset="0"/>
                <a:ea typeface="Roboto" pitchFamily="34" charset="-122"/>
                <a:cs typeface="Roboto" pitchFamily="34" charset="-120"/>
              </a:rPr>
              <a:t>Usar VARCHAR para fechas o números compromete la integridad y el rendimiento</a:t>
            </a:r>
            <a:endParaRPr lang="en-US" sz="1550" dirty="0"/>
          </a:p>
        </p:txBody>
      </p:sp>
      <p:sp>
        <p:nvSpPr>
          <p:cNvPr id="13" name="Shape 9"/>
          <p:cNvSpPr/>
          <p:nvPr/>
        </p:nvSpPr>
        <p:spPr>
          <a:xfrm>
            <a:off x="9621203" y="2838331"/>
            <a:ext cx="4215289" cy="2587466"/>
          </a:xfrm>
          <a:prstGeom prst="roundRect">
            <a:avLst>
              <a:gd name="adj" fmla="val 3222"/>
            </a:avLst>
          </a:prstGeom>
          <a:solidFill>
            <a:srgbClr val="182567"/>
          </a:solidFill>
          <a:ln w="7620">
            <a:solidFill>
              <a:srgbClr val="313E80"/>
            </a:solidFill>
            <a:prstDash val="solid"/>
          </a:ln>
        </p:spPr>
      </p:sp>
      <p:sp>
        <p:nvSpPr>
          <p:cNvPr id="14" name="Shape 10"/>
          <p:cNvSpPr/>
          <p:nvPr/>
        </p:nvSpPr>
        <p:spPr>
          <a:xfrm>
            <a:off x="9827181" y="3044309"/>
            <a:ext cx="595313" cy="595313"/>
          </a:xfrm>
          <a:prstGeom prst="roundRect">
            <a:avLst>
              <a:gd name="adj" fmla="val 15358451"/>
            </a:avLst>
          </a:prstGeom>
          <a:solidFill>
            <a:srgbClr val="5A6ED8"/>
          </a:solidFill>
          <a:ln/>
        </p:spPr>
      </p:sp>
      <p:pic>
        <p:nvPicPr>
          <p:cNvPr id="15"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90892" y="3207901"/>
            <a:ext cx="267891" cy="267891"/>
          </a:xfrm>
          <a:prstGeom prst="rect">
            <a:avLst/>
          </a:prstGeom>
        </p:spPr>
      </p:pic>
      <p:sp>
        <p:nvSpPr>
          <p:cNvPr id="16" name="Text 11"/>
          <p:cNvSpPr/>
          <p:nvPr/>
        </p:nvSpPr>
        <p:spPr>
          <a:xfrm>
            <a:off x="9827181" y="3837980"/>
            <a:ext cx="2480905" cy="310158"/>
          </a:xfrm>
          <a:prstGeom prst="rect">
            <a:avLst/>
          </a:prstGeom>
          <a:noFill/>
          <a:ln/>
        </p:spPr>
        <p:txBody>
          <a:bodyPr wrap="none" lIns="0" tIns="0" rIns="0" bIns="0" rtlCol="0" anchor="t"/>
          <a:lstStyle/>
          <a:p>
            <a:pPr algn="l" indent="0" marL="0">
              <a:lnSpc>
                <a:spcPts val="2400"/>
              </a:lnSpc>
              <a:buNone/>
            </a:pPr>
            <a:r>
              <a:rPr lang="en-US" sz="1950" dirty="0">
                <a:solidFill>
                  <a:srgbClr val="CFD0D8"/>
                </a:solidFill>
                <a:latin typeface="Roboto Medium" pitchFamily="34" charset="0"/>
                <a:ea typeface="Roboto Medium" pitchFamily="34" charset="-122"/>
                <a:cs typeface="Roboto Medium" pitchFamily="34" charset="-120"/>
              </a:rPr>
              <a:t>Relaciones Confusas</a:t>
            </a:r>
            <a:endParaRPr lang="en-US" sz="1950" dirty="0"/>
          </a:p>
        </p:txBody>
      </p:sp>
      <p:sp>
        <p:nvSpPr>
          <p:cNvPr id="17" name="Text 12"/>
          <p:cNvSpPr/>
          <p:nvPr/>
        </p:nvSpPr>
        <p:spPr>
          <a:xfrm>
            <a:off x="9827181" y="4267200"/>
            <a:ext cx="3803333" cy="952619"/>
          </a:xfrm>
          <a:prstGeom prst="rect">
            <a:avLst/>
          </a:prstGeom>
          <a:noFill/>
          <a:ln/>
        </p:spPr>
        <p:txBody>
          <a:bodyPr wrap="square" lIns="0" tIns="0" rIns="0" bIns="0" rtlCol="0" anchor="t"/>
          <a:lstStyle/>
          <a:p>
            <a:pPr algn="l" indent="0" marL="0">
              <a:lnSpc>
                <a:spcPts val="2500"/>
              </a:lnSpc>
              <a:buNone/>
            </a:pPr>
            <a:r>
              <a:rPr lang="en-US" sz="1550" dirty="0">
                <a:solidFill>
                  <a:srgbClr val="CFD0D8"/>
                </a:solidFill>
                <a:latin typeface="Roboto" pitchFamily="34" charset="0"/>
                <a:ea typeface="Roboto" pitchFamily="34" charset="-122"/>
                <a:cs typeface="Roboto" pitchFamily="34" charset="-120"/>
              </a:rPr>
              <a:t>Foreign keys ausentes o mal implementadas que dificultan el mantenimiento</a:t>
            </a:r>
            <a:endParaRPr lang="en-US" sz="1550" dirty="0"/>
          </a:p>
        </p:txBody>
      </p:sp>
      <p:sp>
        <p:nvSpPr>
          <p:cNvPr id="18" name="Text 13"/>
          <p:cNvSpPr/>
          <p:nvPr/>
        </p:nvSpPr>
        <p:spPr>
          <a:xfrm>
            <a:off x="793790" y="5649039"/>
            <a:ext cx="13042821" cy="635079"/>
          </a:xfrm>
          <a:prstGeom prst="rect">
            <a:avLst/>
          </a:prstGeom>
          <a:noFill/>
          <a:ln/>
        </p:spPr>
        <p:txBody>
          <a:bodyPr wrap="square" lIns="0" tIns="0" rIns="0" bIns="0" rtlCol="0" anchor="t"/>
          <a:lstStyle/>
          <a:p>
            <a:pPr algn="l" indent="0" marL="0">
              <a:lnSpc>
                <a:spcPts val="2500"/>
              </a:lnSpc>
              <a:buNone/>
            </a:pPr>
            <a:r>
              <a:rPr lang="en-US" sz="1550" dirty="0">
                <a:solidFill>
                  <a:srgbClr val="CFD0D8"/>
                </a:solidFill>
                <a:latin typeface="Roboto" pitchFamily="34" charset="0"/>
                <a:ea typeface="Roboto" pitchFamily="34" charset="-122"/>
                <a:cs typeface="Roboto" pitchFamily="34" charset="-120"/>
              </a:rPr>
              <a:t>Una base de datos mal estructurada es como construir una casa sobre arena: eventualmente todo se derrumba. Invierte tiempo en diseñar correctamente desde el inicio.</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1896785"/>
            <a:ext cx="7537847" cy="496133"/>
          </a:xfrm>
          <a:prstGeom prst="rect">
            <a:avLst/>
          </a:prstGeom>
          <a:noFill/>
          <a:ln/>
        </p:spPr>
        <p:txBody>
          <a:bodyPr wrap="none" lIns="0" tIns="0" rIns="0" bIns="0" rtlCol="0" anchor="t"/>
          <a:lstStyle/>
          <a:p>
            <a:pPr algn="l" indent="0" marL="0">
              <a:lnSpc>
                <a:spcPts val="3900"/>
              </a:lnSpc>
              <a:buNone/>
            </a:pPr>
            <a:r>
              <a:rPr lang="en-US" sz="3100" dirty="0">
                <a:solidFill>
                  <a:srgbClr val="FFFFFF"/>
                </a:solidFill>
                <a:latin typeface="Roboto Medium" pitchFamily="34" charset="0"/>
                <a:ea typeface="Roboto Medium" pitchFamily="34" charset="-122"/>
                <a:cs typeface="Roboto Medium" pitchFamily="34" charset="-120"/>
              </a:rPr>
              <a:t>Cómo Arreglar tu Diseño de Base de Datos</a:t>
            </a:r>
            <a:endParaRPr lang="en-US" sz="3100" dirty="0"/>
          </a:p>
        </p:txBody>
      </p:sp>
      <p:sp>
        <p:nvSpPr>
          <p:cNvPr id="3" name="Text 1"/>
          <p:cNvSpPr/>
          <p:nvPr/>
        </p:nvSpPr>
        <p:spPr>
          <a:xfrm>
            <a:off x="793790" y="2789753"/>
            <a:ext cx="198358" cy="248007"/>
          </a:xfrm>
          <a:prstGeom prst="rect">
            <a:avLst/>
          </a:prstGeom>
          <a:noFill/>
          <a:ln/>
        </p:spPr>
        <p:txBody>
          <a:bodyPr wrap="none" lIns="0" tIns="0" rIns="0" bIns="0" rtlCol="0" anchor="t"/>
          <a:lstStyle/>
          <a:p>
            <a:pPr algn="l" indent="0" marL="0">
              <a:lnSpc>
                <a:spcPts val="2500"/>
              </a:lnSpc>
              <a:buNone/>
            </a:pPr>
            <a:r>
              <a:rPr lang="en-US" sz="1550" dirty="0">
                <a:solidFill>
                  <a:srgbClr val="CFD0D8"/>
                </a:solidFill>
                <a:latin typeface="Roboto Light" pitchFamily="34" charset="0"/>
                <a:ea typeface="Roboto Light" pitchFamily="34" charset="-122"/>
                <a:cs typeface="Roboto Light" pitchFamily="34" charset="-120"/>
              </a:rPr>
              <a:t>01</a:t>
            </a:r>
            <a:endParaRPr lang="en-US" sz="1550" dirty="0"/>
          </a:p>
        </p:txBody>
      </p:sp>
      <p:sp>
        <p:nvSpPr>
          <p:cNvPr id="4" name="Shape 2"/>
          <p:cNvSpPr/>
          <p:nvPr/>
        </p:nvSpPr>
        <p:spPr>
          <a:xfrm>
            <a:off x="793790" y="3104078"/>
            <a:ext cx="6422231" cy="22860"/>
          </a:xfrm>
          <a:prstGeom prst="rect">
            <a:avLst/>
          </a:prstGeom>
          <a:solidFill>
            <a:srgbClr val="5A6ED8"/>
          </a:solidFill>
          <a:ln/>
        </p:spPr>
      </p:sp>
      <p:sp>
        <p:nvSpPr>
          <p:cNvPr id="5" name="Text 3"/>
          <p:cNvSpPr/>
          <p:nvPr/>
        </p:nvSpPr>
        <p:spPr>
          <a:xfrm>
            <a:off x="793790" y="3248978"/>
            <a:ext cx="3169206" cy="310158"/>
          </a:xfrm>
          <a:prstGeom prst="rect">
            <a:avLst/>
          </a:prstGeom>
          <a:noFill/>
          <a:ln/>
        </p:spPr>
        <p:txBody>
          <a:bodyPr wrap="none" lIns="0" tIns="0" rIns="0" bIns="0" rtlCol="0" anchor="t"/>
          <a:lstStyle/>
          <a:p>
            <a:pPr algn="l" indent="0" marL="0">
              <a:lnSpc>
                <a:spcPts val="2400"/>
              </a:lnSpc>
              <a:buNone/>
            </a:pPr>
            <a:r>
              <a:rPr lang="en-US" sz="1950" dirty="0">
                <a:solidFill>
                  <a:srgbClr val="CFD0D8"/>
                </a:solidFill>
                <a:latin typeface="Roboto Medium" pitchFamily="34" charset="0"/>
                <a:ea typeface="Roboto Medium" pitchFamily="34" charset="-122"/>
                <a:cs typeface="Roboto Medium" pitchFamily="34" charset="-120"/>
              </a:rPr>
              <a:t>Aplica Normalización Básica</a:t>
            </a:r>
            <a:endParaRPr lang="en-US" sz="1950" dirty="0"/>
          </a:p>
        </p:txBody>
      </p:sp>
      <p:sp>
        <p:nvSpPr>
          <p:cNvPr id="6" name="Text 4"/>
          <p:cNvSpPr/>
          <p:nvPr/>
        </p:nvSpPr>
        <p:spPr>
          <a:xfrm>
            <a:off x="793790" y="3678198"/>
            <a:ext cx="6422231" cy="635079"/>
          </a:xfrm>
          <a:prstGeom prst="rect">
            <a:avLst/>
          </a:prstGeom>
          <a:noFill/>
          <a:ln/>
        </p:spPr>
        <p:txBody>
          <a:bodyPr wrap="square" lIns="0" tIns="0" rIns="0" bIns="0" rtlCol="0" anchor="t"/>
          <a:lstStyle/>
          <a:p>
            <a:pPr algn="l" indent="0" marL="0">
              <a:lnSpc>
                <a:spcPts val="2500"/>
              </a:lnSpc>
              <a:buNone/>
            </a:pPr>
            <a:r>
              <a:rPr lang="en-US" sz="1550" dirty="0">
                <a:solidFill>
                  <a:srgbClr val="CFD0D8"/>
                </a:solidFill>
                <a:latin typeface="Roboto" pitchFamily="34" charset="0"/>
                <a:ea typeface="Roboto" pitchFamily="34" charset="-122"/>
                <a:cs typeface="Roboto" pitchFamily="34" charset="-120"/>
              </a:rPr>
              <a:t>Elimina redundancias y asegura que cada dato tenga un único lugar de almacenamiento. Estudia las formas normales 1NF, 2NF y 3NF.</a:t>
            </a:r>
            <a:endParaRPr lang="en-US" sz="1550" dirty="0"/>
          </a:p>
        </p:txBody>
      </p:sp>
      <p:sp>
        <p:nvSpPr>
          <p:cNvPr id="7" name="Text 5"/>
          <p:cNvSpPr/>
          <p:nvPr/>
        </p:nvSpPr>
        <p:spPr>
          <a:xfrm>
            <a:off x="7414379" y="2789753"/>
            <a:ext cx="198358" cy="248007"/>
          </a:xfrm>
          <a:prstGeom prst="rect">
            <a:avLst/>
          </a:prstGeom>
          <a:noFill/>
          <a:ln/>
        </p:spPr>
        <p:txBody>
          <a:bodyPr wrap="none" lIns="0" tIns="0" rIns="0" bIns="0" rtlCol="0" anchor="t"/>
          <a:lstStyle/>
          <a:p>
            <a:pPr algn="l" indent="0" marL="0">
              <a:lnSpc>
                <a:spcPts val="2500"/>
              </a:lnSpc>
              <a:buNone/>
            </a:pPr>
            <a:r>
              <a:rPr lang="en-US" sz="1550" dirty="0">
                <a:solidFill>
                  <a:srgbClr val="CFD0D8"/>
                </a:solidFill>
                <a:latin typeface="Roboto Light" pitchFamily="34" charset="0"/>
                <a:ea typeface="Roboto Light" pitchFamily="34" charset="-122"/>
                <a:cs typeface="Roboto Light" pitchFamily="34" charset="-120"/>
              </a:rPr>
              <a:t>02</a:t>
            </a:r>
            <a:endParaRPr lang="en-US" sz="1550" dirty="0"/>
          </a:p>
        </p:txBody>
      </p:sp>
      <p:sp>
        <p:nvSpPr>
          <p:cNvPr id="8" name="Shape 6"/>
          <p:cNvSpPr/>
          <p:nvPr/>
        </p:nvSpPr>
        <p:spPr>
          <a:xfrm>
            <a:off x="7414379" y="3104078"/>
            <a:ext cx="6422231" cy="22860"/>
          </a:xfrm>
          <a:prstGeom prst="rect">
            <a:avLst/>
          </a:prstGeom>
          <a:solidFill>
            <a:srgbClr val="5A6ED8"/>
          </a:solidFill>
          <a:ln/>
        </p:spPr>
      </p:sp>
      <p:sp>
        <p:nvSpPr>
          <p:cNvPr id="9" name="Text 7"/>
          <p:cNvSpPr/>
          <p:nvPr/>
        </p:nvSpPr>
        <p:spPr>
          <a:xfrm>
            <a:off x="7414379" y="3248978"/>
            <a:ext cx="3766899" cy="310158"/>
          </a:xfrm>
          <a:prstGeom prst="rect">
            <a:avLst/>
          </a:prstGeom>
          <a:noFill/>
          <a:ln/>
        </p:spPr>
        <p:txBody>
          <a:bodyPr wrap="none" lIns="0" tIns="0" rIns="0" bIns="0" rtlCol="0" anchor="t"/>
          <a:lstStyle/>
          <a:p>
            <a:pPr algn="l" indent="0" marL="0">
              <a:lnSpc>
                <a:spcPts val="2400"/>
              </a:lnSpc>
              <a:buNone/>
            </a:pPr>
            <a:r>
              <a:rPr lang="en-US" sz="1950" dirty="0">
                <a:solidFill>
                  <a:srgbClr val="CFD0D8"/>
                </a:solidFill>
                <a:latin typeface="Roboto Medium" pitchFamily="34" charset="0"/>
                <a:ea typeface="Roboto Medium" pitchFamily="34" charset="-122"/>
                <a:cs typeface="Roboto Medium" pitchFamily="34" charset="-120"/>
              </a:rPr>
              <a:t>Define Tipos de Datos Apropiados</a:t>
            </a:r>
            <a:endParaRPr lang="en-US" sz="1950" dirty="0"/>
          </a:p>
        </p:txBody>
      </p:sp>
      <p:sp>
        <p:nvSpPr>
          <p:cNvPr id="10" name="Text 8"/>
          <p:cNvSpPr/>
          <p:nvPr/>
        </p:nvSpPr>
        <p:spPr>
          <a:xfrm>
            <a:off x="7414379" y="3678198"/>
            <a:ext cx="6422231" cy="635079"/>
          </a:xfrm>
          <a:prstGeom prst="rect">
            <a:avLst/>
          </a:prstGeom>
          <a:noFill/>
          <a:ln/>
        </p:spPr>
        <p:txBody>
          <a:bodyPr wrap="square" lIns="0" tIns="0" rIns="0" bIns="0" rtlCol="0" anchor="t"/>
          <a:lstStyle/>
          <a:p>
            <a:pPr algn="l" indent="0" marL="0">
              <a:lnSpc>
                <a:spcPts val="2500"/>
              </a:lnSpc>
              <a:buNone/>
            </a:pPr>
            <a:r>
              <a:rPr lang="en-US" sz="1550" dirty="0">
                <a:solidFill>
                  <a:srgbClr val="CFD0D8"/>
                </a:solidFill>
                <a:latin typeface="Roboto" pitchFamily="34" charset="0"/>
                <a:ea typeface="Roboto" pitchFamily="34" charset="-122"/>
                <a:cs typeface="Roboto" pitchFamily="34" charset="-120"/>
              </a:rPr>
              <a:t>Usa INTEGER para números, DATE/TIMESTAMP para fechas, BOOLEAN para estados binarios. Tu base de datos te lo agradecerá.</a:t>
            </a:r>
            <a:endParaRPr lang="en-US" sz="1550" dirty="0"/>
          </a:p>
        </p:txBody>
      </p:sp>
      <p:sp>
        <p:nvSpPr>
          <p:cNvPr id="11" name="Text 9"/>
          <p:cNvSpPr/>
          <p:nvPr/>
        </p:nvSpPr>
        <p:spPr>
          <a:xfrm>
            <a:off x="793790" y="4660463"/>
            <a:ext cx="198358" cy="248007"/>
          </a:xfrm>
          <a:prstGeom prst="rect">
            <a:avLst/>
          </a:prstGeom>
          <a:noFill/>
          <a:ln/>
        </p:spPr>
        <p:txBody>
          <a:bodyPr wrap="none" lIns="0" tIns="0" rIns="0" bIns="0" rtlCol="0" anchor="t"/>
          <a:lstStyle/>
          <a:p>
            <a:pPr algn="l" indent="0" marL="0">
              <a:lnSpc>
                <a:spcPts val="2500"/>
              </a:lnSpc>
              <a:buNone/>
            </a:pPr>
            <a:r>
              <a:rPr lang="en-US" sz="1550" dirty="0">
                <a:solidFill>
                  <a:srgbClr val="CFD0D8"/>
                </a:solidFill>
                <a:latin typeface="Roboto Light" pitchFamily="34" charset="0"/>
                <a:ea typeface="Roboto Light" pitchFamily="34" charset="-122"/>
                <a:cs typeface="Roboto Light" pitchFamily="34" charset="-120"/>
              </a:rPr>
              <a:t>03</a:t>
            </a:r>
            <a:endParaRPr lang="en-US" sz="1550" dirty="0"/>
          </a:p>
        </p:txBody>
      </p:sp>
      <p:sp>
        <p:nvSpPr>
          <p:cNvPr id="12" name="Shape 10"/>
          <p:cNvSpPr/>
          <p:nvPr/>
        </p:nvSpPr>
        <p:spPr>
          <a:xfrm>
            <a:off x="793790" y="4974788"/>
            <a:ext cx="6422231" cy="22860"/>
          </a:xfrm>
          <a:prstGeom prst="rect">
            <a:avLst/>
          </a:prstGeom>
          <a:solidFill>
            <a:srgbClr val="5A6ED8"/>
          </a:solidFill>
          <a:ln/>
        </p:spPr>
      </p:sp>
      <p:sp>
        <p:nvSpPr>
          <p:cNvPr id="13" name="Text 11"/>
          <p:cNvSpPr/>
          <p:nvPr/>
        </p:nvSpPr>
        <p:spPr>
          <a:xfrm>
            <a:off x="793790" y="5119687"/>
            <a:ext cx="3633787" cy="310158"/>
          </a:xfrm>
          <a:prstGeom prst="rect">
            <a:avLst/>
          </a:prstGeom>
          <a:noFill/>
          <a:ln/>
        </p:spPr>
        <p:txBody>
          <a:bodyPr wrap="none" lIns="0" tIns="0" rIns="0" bIns="0" rtlCol="0" anchor="t"/>
          <a:lstStyle/>
          <a:p>
            <a:pPr algn="l" indent="0" marL="0">
              <a:lnSpc>
                <a:spcPts val="2400"/>
              </a:lnSpc>
              <a:buNone/>
            </a:pPr>
            <a:r>
              <a:rPr lang="en-US" sz="1950" dirty="0">
                <a:solidFill>
                  <a:srgbClr val="CFD0D8"/>
                </a:solidFill>
                <a:latin typeface="Roboto Medium" pitchFamily="34" charset="0"/>
                <a:ea typeface="Roboto Medium" pitchFamily="34" charset="-122"/>
                <a:cs typeface="Roboto Medium" pitchFamily="34" charset="-120"/>
              </a:rPr>
              <a:t>Implementa Índices Estratégicos</a:t>
            </a:r>
            <a:endParaRPr lang="en-US" sz="1950" dirty="0"/>
          </a:p>
        </p:txBody>
      </p:sp>
      <p:sp>
        <p:nvSpPr>
          <p:cNvPr id="14" name="Text 12"/>
          <p:cNvSpPr/>
          <p:nvPr/>
        </p:nvSpPr>
        <p:spPr>
          <a:xfrm>
            <a:off x="793790" y="5548908"/>
            <a:ext cx="6422231" cy="635079"/>
          </a:xfrm>
          <a:prstGeom prst="rect">
            <a:avLst/>
          </a:prstGeom>
          <a:noFill/>
          <a:ln/>
        </p:spPr>
        <p:txBody>
          <a:bodyPr wrap="square" lIns="0" tIns="0" rIns="0" bIns="0" rtlCol="0" anchor="t"/>
          <a:lstStyle/>
          <a:p>
            <a:pPr algn="l" indent="0" marL="0">
              <a:lnSpc>
                <a:spcPts val="2500"/>
              </a:lnSpc>
              <a:buNone/>
            </a:pPr>
            <a:r>
              <a:rPr lang="en-US" sz="1550" dirty="0">
                <a:solidFill>
                  <a:srgbClr val="CFD0D8"/>
                </a:solidFill>
                <a:latin typeface="Roboto" pitchFamily="34" charset="0"/>
                <a:ea typeface="Roboto" pitchFamily="34" charset="-122"/>
                <a:cs typeface="Roboto" pitchFamily="34" charset="-120"/>
              </a:rPr>
              <a:t>Indexa columnas frecuentemente consultadas en WHERE y JOIN. Pero cuidado: demasiados índices ralentizan las escrituras.</a:t>
            </a:r>
            <a:endParaRPr lang="en-US" sz="1550" dirty="0"/>
          </a:p>
        </p:txBody>
      </p:sp>
      <p:sp>
        <p:nvSpPr>
          <p:cNvPr id="15" name="Text 13"/>
          <p:cNvSpPr/>
          <p:nvPr/>
        </p:nvSpPr>
        <p:spPr>
          <a:xfrm>
            <a:off x="7414379" y="4660463"/>
            <a:ext cx="198358" cy="248007"/>
          </a:xfrm>
          <a:prstGeom prst="rect">
            <a:avLst/>
          </a:prstGeom>
          <a:noFill/>
          <a:ln/>
        </p:spPr>
        <p:txBody>
          <a:bodyPr wrap="none" lIns="0" tIns="0" rIns="0" bIns="0" rtlCol="0" anchor="t"/>
          <a:lstStyle/>
          <a:p>
            <a:pPr algn="l" indent="0" marL="0">
              <a:lnSpc>
                <a:spcPts val="2500"/>
              </a:lnSpc>
              <a:buNone/>
            </a:pPr>
            <a:r>
              <a:rPr lang="en-US" sz="1550" dirty="0">
                <a:solidFill>
                  <a:srgbClr val="CFD0D8"/>
                </a:solidFill>
                <a:latin typeface="Roboto Light" pitchFamily="34" charset="0"/>
                <a:ea typeface="Roboto Light" pitchFamily="34" charset="-122"/>
                <a:cs typeface="Roboto Light" pitchFamily="34" charset="-120"/>
              </a:rPr>
              <a:t>04</a:t>
            </a:r>
            <a:endParaRPr lang="en-US" sz="1550" dirty="0"/>
          </a:p>
        </p:txBody>
      </p:sp>
      <p:sp>
        <p:nvSpPr>
          <p:cNvPr id="16" name="Shape 14"/>
          <p:cNvSpPr/>
          <p:nvPr/>
        </p:nvSpPr>
        <p:spPr>
          <a:xfrm>
            <a:off x="7414379" y="4974788"/>
            <a:ext cx="6422231" cy="22860"/>
          </a:xfrm>
          <a:prstGeom prst="rect">
            <a:avLst/>
          </a:prstGeom>
          <a:solidFill>
            <a:srgbClr val="5A6ED8"/>
          </a:solidFill>
          <a:ln/>
        </p:spPr>
      </p:sp>
      <p:sp>
        <p:nvSpPr>
          <p:cNvPr id="17" name="Text 15"/>
          <p:cNvSpPr/>
          <p:nvPr/>
        </p:nvSpPr>
        <p:spPr>
          <a:xfrm>
            <a:off x="7414379" y="5119687"/>
            <a:ext cx="2645688" cy="310158"/>
          </a:xfrm>
          <a:prstGeom prst="rect">
            <a:avLst/>
          </a:prstGeom>
          <a:noFill/>
          <a:ln/>
        </p:spPr>
        <p:txBody>
          <a:bodyPr wrap="none" lIns="0" tIns="0" rIns="0" bIns="0" rtlCol="0" anchor="t"/>
          <a:lstStyle/>
          <a:p>
            <a:pPr algn="l" indent="0" marL="0">
              <a:lnSpc>
                <a:spcPts val="2400"/>
              </a:lnSpc>
              <a:buNone/>
            </a:pPr>
            <a:r>
              <a:rPr lang="en-US" sz="1950" dirty="0">
                <a:solidFill>
                  <a:srgbClr val="CFD0D8"/>
                </a:solidFill>
                <a:latin typeface="Roboto Medium" pitchFamily="34" charset="0"/>
                <a:ea typeface="Roboto Medium" pitchFamily="34" charset="-122"/>
                <a:cs typeface="Roboto Medium" pitchFamily="34" charset="-120"/>
              </a:rPr>
              <a:t>Documenta tu Esquema</a:t>
            </a:r>
            <a:endParaRPr lang="en-US" sz="1950" dirty="0"/>
          </a:p>
        </p:txBody>
      </p:sp>
      <p:sp>
        <p:nvSpPr>
          <p:cNvPr id="18" name="Text 16"/>
          <p:cNvSpPr/>
          <p:nvPr/>
        </p:nvSpPr>
        <p:spPr>
          <a:xfrm>
            <a:off x="7414379" y="5548908"/>
            <a:ext cx="6422231" cy="635079"/>
          </a:xfrm>
          <a:prstGeom prst="rect">
            <a:avLst/>
          </a:prstGeom>
          <a:noFill/>
          <a:ln/>
        </p:spPr>
        <p:txBody>
          <a:bodyPr wrap="square" lIns="0" tIns="0" rIns="0" bIns="0" rtlCol="0" anchor="t"/>
          <a:lstStyle/>
          <a:p>
            <a:pPr algn="l" indent="0" marL="0">
              <a:lnSpc>
                <a:spcPts val="2500"/>
              </a:lnSpc>
              <a:buNone/>
            </a:pPr>
            <a:r>
              <a:rPr lang="en-US" sz="1550" dirty="0">
                <a:solidFill>
                  <a:srgbClr val="CFD0D8"/>
                </a:solidFill>
                <a:latin typeface="Roboto" pitchFamily="34" charset="0"/>
                <a:ea typeface="Roboto" pitchFamily="34" charset="-122"/>
                <a:cs typeface="Roboto" pitchFamily="34" charset="-120"/>
              </a:rPr>
              <a:t>Crea diagramas ER y mantén documentación actualizada. Tu yo del futuro te lo agradecerá.</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944999"/>
            <a:ext cx="7556421" cy="992267"/>
          </a:xfrm>
          <a:prstGeom prst="rect">
            <a:avLst/>
          </a:prstGeom>
          <a:noFill/>
          <a:ln/>
        </p:spPr>
        <p:txBody>
          <a:bodyPr wrap="square" lIns="0" tIns="0" rIns="0" bIns="0" rtlCol="0" anchor="t"/>
          <a:lstStyle/>
          <a:p>
            <a:pPr algn="l" indent="0" marL="0">
              <a:lnSpc>
                <a:spcPts val="3900"/>
              </a:lnSpc>
              <a:buNone/>
            </a:pPr>
            <a:r>
              <a:rPr lang="en-US" sz="3100" dirty="0">
                <a:solidFill>
                  <a:srgbClr val="FFFFFF"/>
                </a:solidFill>
                <a:latin typeface="Roboto Medium" pitchFamily="34" charset="0"/>
                <a:ea typeface="Roboto Medium" pitchFamily="34" charset="-122"/>
                <a:cs typeface="Roboto Medium" pitchFamily="34" charset="-120"/>
              </a:rPr>
              <a:t>Error #2: Experiencia de Usuario Deficiente</a:t>
            </a:r>
            <a:endParaRPr lang="en-US" sz="3100" dirty="0"/>
          </a:p>
        </p:txBody>
      </p:sp>
      <p:sp>
        <p:nvSpPr>
          <p:cNvPr id="4" name="Text 1"/>
          <p:cNvSpPr/>
          <p:nvPr/>
        </p:nvSpPr>
        <p:spPr>
          <a:xfrm>
            <a:off x="6280190" y="2234922"/>
            <a:ext cx="7556421" cy="952619"/>
          </a:xfrm>
          <a:prstGeom prst="rect">
            <a:avLst/>
          </a:prstGeom>
          <a:noFill/>
          <a:ln/>
        </p:spPr>
        <p:txBody>
          <a:bodyPr wrap="square" lIns="0" tIns="0" rIns="0" bIns="0" rtlCol="0" anchor="t"/>
          <a:lstStyle/>
          <a:p>
            <a:pPr algn="l" indent="0" marL="0">
              <a:lnSpc>
                <a:spcPts val="2500"/>
              </a:lnSpc>
              <a:buNone/>
            </a:pPr>
            <a:r>
              <a:rPr lang="en-US" sz="1550" dirty="0">
                <a:solidFill>
                  <a:srgbClr val="CFD0D8"/>
                </a:solidFill>
                <a:latin typeface="Roboto" pitchFamily="34" charset="0"/>
                <a:ea typeface="Roboto" pitchFamily="34" charset="-122"/>
                <a:cs typeface="Roboto" pitchFamily="34" charset="-120"/>
              </a:rPr>
              <a:t>Un diseño visualmente atractivo no sirve de nada si los usuarios no pueden completar sus tareas. La UX pobre es el asesino silencioso de proyectos web: los usuarios simplemente se van sin dejar rastro.</a:t>
            </a:r>
            <a:endParaRPr lang="en-US" sz="1550" dirty="0"/>
          </a:p>
        </p:txBody>
      </p:sp>
      <p:sp>
        <p:nvSpPr>
          <p:cNvPr id="5" name="Shape 2"/>
          <p:cNvSpPr/>
          <p:nvPr/>
        </p:nvSpPr>
        <p:spPr>
          <a:xfrm>
            <a:off x="6280190" y="3410783"/>
            <a:ext cx="446484" cy="446484"/>
          </a:xfrm>
          <a:prstGeom prst="roundRect">
            <a:avLst>
              <a:gd name="adj" fmla="val 18670"/>
            </a:avLst>
          </a:prstGeom>
          <a:solidFill>
            <a:srgbClr val="182567"/>
          </a:solidFill>
          <a:ln w="7620">
            <a:solidFill>
              <a:srgbClr val="313E80"/>
            </a:solidFill>
            <a:prstDash val="solid"/>
          </a:ln>
        </p:spPr>
      </p:sp>
      <p:sp>
        <p:nvSpPr>
          <p:cNvPr id="6" name="Text 3"/>
          <p:cNvSpPr/>
          <p:nvPr/>
        </p:nvSpPr>
        <p:spPr>
          <a:xfrm>
            <a:off x="6925032" y="3479006"/>
            <a:ext cx="2480905" cy="310158"/>
          </a:xfrm>
          <a:prstGeom prst="rect">
            <a:avLst/>
          </a:prstGeom>
          <a:noFill/>
          <a:ln/>
        </p:spPr>
        <p:txBody>
          <a:bodyPr wrap="none" lIns="0" tIns="0" rIns="0" bIns="0" rtlCol="0" anchor="t"/>
          <a:lstStyle/>
          <a:p>
            <a:pPr algn="l" indent="0" marL="0">
              <a:lnSpc>
                <a:spcPts val="2400"/>
              </a:lnSpc>
              <a:buNone/>
            </a:pPr>
            <a:r>
              <a:rPr lang="en-US" sz="1950" dirty="0">
                <a:solidFill>
                  <a:srgbClr val="CFD0D8"/>
                </a:solidFill>
                <a:latin typeface="Roboto Medium" pitchFamily="34" charset="0"/>
                <a:ea typeface="Roboto Medium" pitchFamily="34" charset="-122"/>
                <a:cs typeface="Roboto Medium" pitchFamily="34" charset="-120"/>
              </a:rPr>
              <a:t>Navegación Confusa</a:t>
            </a:r>
            <a:endParaRPr lang="en-US" sz="1950" dirty="0"/>
          </a:p>
        </p:txBody>
      </p:sp>
      <p:sp>
        <p:nvSpPr>
          <p:cNvPr id="7" name="Text 4"/>
          <p:cNvSpPr/>
          <p:nvPr/>
        </p:nvSpPr>
        <p:spPr>
          <a:xfrm>
            <a:off x="6925032" y="3908227"/>
            <a:ext cx="6911578" cy="635079"/>
          </a:xfrm>
          <a:prstGeom prst="rect">
            <a:avLst/>
          </a:prstGeom>
          <a:noFill/>
          <a:ln/>
        </p:spPr>
        <p:txBody>
          <a:bodyPr wrap="square" lIns="0" tIns="0" rIns="0" bIns="0" rtlCol="0" anchor="t"/>
          <a:lstStyle/>
          <a:p>
            <a:pPr algn="l" indent="0" marL="0">
              <a:lnSpc>
                <a:spcPts val="2500"/>
              </a:lnSpc>
              <a:buNone/>
            </a:pPr>
            <a:r>
              <a:rPr lang="en-US" sz="1550" dirty="0">
                <a:solidFill>
                  <a:srgbClr val="CFD0D8"/>
                </a:solidFill>
                <a:latin typeface="Roboto" pitchFamily="34" charset="0"/>
                <a:ea typeface="Roboto" pitchFamily="34" charset="-122"/>
                <a:cs typeface="Roboto" pitchFamily="34" charset="-120"/>
              </a:rPr>
              <a:t>Menús complicados, rutas ilógicas y botones escondidos que frustran a los usuarios</a:t>
            </a:r>
            <a:endParaRPr lang="en-US" sz="1550" dirty="0"/>
          </a:p>
        </p:txBody>
      </p:sp>
      <p:sp>
        <p:nvSpPr>
          <p:cNvPr id="8" name="Shape 5"/>
          <p:cNvSpPr/>
          <p:nvPr/>
        </p:nvSpPr>
        <p:spPr>
          <a:xfrm>
            <a:off x="6280190" y="4940141"/>
            <a:ext cx="446484" cy="446484"/>
          </a:xfrm>
          <a:prstGeom prst="roundRect">
            <a:avLst>
              <a:gd name="adj" fmla="val 18670"/>
            </a:avLst>
          </a:prstGeom>
          <a:solidFill>
            <a:srgbClr val="182567"/>
          </a:solidFill>
          <a:ln w="7620">
            <a:solidFill>
              <a:srgbClr val="313E80"/>
            </a:solidFill>
            <a:prstDash val="solid"/>
          </a:ln>
        </p:spPr>
      </p:sp>
      <p:sp>
        <p:nvSpPr>
          <p:cNvPr id="9" name="Text 6"/>
          <p:cNvSpPr/>
          <p:nvPr/>
        </p:nvSpPr>
        <p:spPr>
          <a:xfrm>
            <a:off x="6925032" y="5008364"/>
            <a:ext cx="2933343" cy="310158"/>
          </a:xfrm>
          <a:prstGeom prst="rect">
            <a:avLst/>
          </a:prstGeom>
          <a:noFill/>
          <a:ln/>
        </p:spPr>
        <p:txBody>
          <a:bodyPr wrap="none" lIns="0" tIns="0" rIns="0" bIns="0" rtlCol="0" anchor="t"/>
          <a:lstStyle/>
          <a:p>
            <a:pPr algn="l" indent="0" marL="0">
              <a:lnSpc>
                <a:spcPts val="2400"/>
              </a:lnSpc>
              <a:buNone/>
            </a:pPr>
            <a:r>
              <a:rPr lang="en-US" sz="1950" dirty="0">
                <a:solidFill>
                  <a:srgbClr val="CFD0D8"/>
                </a:solidFill>
                <a:latin typeface="Roboto Medium" pitchFamily="34" charset="0"/>
                <a:ea typeface="Roboto Medium" pitchFamily="34" charset="-122"/>
                <a:cs typeface="Roboto Medium" pitchFamily="34" charset="-120"/>
              </a:rPr>
              <a:t>Tiempos de Carga Eternos</a:t>
            </a:r>
            <a:endParaRPr lang="en-US" sz="1950" dirty="0"/>
          </a:p>
        </p:txBody>
      </p:sp>
      <p:sp>
        <p:nvSpPr>
          <p:cNvPr id="10" name="Text 7"/>
          <p:cNvSpPr/>
          <p:nvPr/>
        </p:nvSpPr>
        <p:spPr>
          <a:xfrm>
            <a:off x="6925032" y="5437584"/>
            <a:ext cx="6911578" cy="635079"/>
          </a:xfrm>
          <a:prstGeom prst="rect">
            <a:avLst/>
          </a:prstGeom>
          <a:noFill/>
          <a:ln/>
        </p:spPr>
        <p:txBody>
          <a:bodyPr wrap="square" lIns="0" tIns="0" rIns="0" bIns="0" rtlCol="0" anchor="t"/>
          <a:lstStyle/>
          <a:p>
            <a:pPr algn="l" indent="0" marL="0">
              <a:lnSpc>
                <a:spcPts val="2500"/>
              </a:lnSpc>
              <a:buNone/>
            </a:pPr>
            <a:r>
              <a:rPr lang="en-US" sz="1550" dirty="0">
                <a:solidFill>
                  <a:srgbClr val="CFD0D8"/>
                </a:solidFill>
                <a:latin typeface="Roboto" pitchFamily="34" charset="0"/>
                <a:ea typeface="Roboto" pitchFamily="34" charset="-122"/>
                <a:cs typeface="Roboto" pitchFamily="34" charset="-120"/>
              </a:rPr>
              <a:t>Más de 3 segundos y pierdes al 40% de tus visitantes antes de que vean tu contenido</a:t>
            </a:r>
            <a:endParaRPr lang="en-US" sz="1550" dirty="0"/>
          </a:p>
        </p:txBody>
      </p:sp>
      <p:sp>
        <p:nvSpPr>
          <p:cNvPr id="11" name="Shape 8"/>
          <p:cNvSpPr/>
          <p:nvPr/>
        </p:nvSpPr>
        <p:spPr>
          <a:xfrm>
            <a:off x="6280190" y="6469499"/>
            <a:ext cx="446484" cy="446484"/>
          </a:xfrm>
          <a:prstGeom prst="roundRect">
            <a:avLst>
              <a:gd name="adj" fmla="val 18670"/>
            </a:avLst>
          </a:prstGeom>
          <a:solidFill>
            <a:srgbClr val="182567"/>
          </a:solidFill>
          <a:ln w="7620">
            <a:solidFill>
              <a:srgbClr val="313E80"/>
            </a:solidFill>
            <a:prstDash val="solid"/>
          </a:ln>
        </p:spPr>
      </p:sp>
      <p:sp>
        <p:nvSpPr>
          <p:cNvPr id="12" name="Text 9"/>
          <p:cNvSpPr/>
          <p:nvPr/>
        </p:nvSpPr>
        <p:spPr>
          <a:xfrm>
            <a:off x="6925032" y="6537722"/>
            <a:ext cx="4630341" cy="310158"/>
          </a:xfrm>
          <a:prstGeom prst="rect">
            <a:avLst/>
          </a:prstGeom>
          <a:noFill/>
          <a:ln/>
        </p:spPr>
        <p:txBody>
          <a:bodyPr wrap="none" lIns="0" tIns="0" rIns="0" bIns="0" rtlCol="0" anchor="t"/>
          <a:lstStyle/>
          <a:p>
            <a:pPr algn="l" indent="0" marL="0">
              <a:lnSpc>
                <a:spcPts val="2400"/>
              </a:lnSpc>
              <a:buNone/>
            </a:pPr>
            <a:r>
              <a:rPr lang="en-US" sz="1950" dirty="0">
                <a:solidFill>
                  <a:srgbClr val="CFD0D8"/>
                </a:solidFill>
                <a:latin typeface="Roboto Medium" pitchFamily="34" charset="0"/>
                <a:ea typeface="Roboto Medium" pitchFamily="34" charset="-122"/>
                <a:cs typeface="Roboto Medium" pitchFamily="34" charset="-120"/>
              </a:rPr>
              <a:t>Formularios Innecesariamente Complejos</a:t>
            </a:r>
            <a:endParaRPr lang="en-US" sz="1950" dirty="0"/>
          </a:p>
        </p:txBody>
      </p:sp>
      <p:sp>
        <p:nvSpPr>
          <p:cNvPr id="13" name="Text 10"/>
          <p:cNvSpPr/>
          <p:nvPr/>
        </p:nvSpPr>
        <p:spPr>
          <a:xfrm>
            <a:off x="6925032" y="6966942"/>
            <a:ext cx="6911578" cy="317540"/>
          </a:xfrm>
          <a:prstGeom prst="rect">
            <a:avLst/>
          </a:prstGeom>
          <a:noFill/>
          <a:ln/>
        </p:spPr>
        <p:txBody>
          <a:bodyPr wrap="none" lIns="0" tIns="0" rIns="0" bIns="0" rtlCol="0" anchor="t"/>
          <a:lstStyle/>
          <a:p>
            <a:pPr algn="l" indent="0" marL="0">
              <a:lnSpc>
                <a:spcPts val="2500"/>
              </a:lnSpc>
              <a:buNone/>
            </a:pPr>
            <a:r>
              <a:rPr lang="en-US" sz="1550" dirty="0">
                <a:solidFill>
                  <a:srgbClr val="CFD0D8"/>
                </a:solidFill>
                <a:latin typeface="Roboto" pitchFamily="34" charset="0"/>
                <a:ea typeface="Roboto" pitchFamily="34" charset="-122"/>
                <a:cs typeface="Roboto" pitchFamily="34" charset="-120"/>
              </a:rPr>
              <a:t>Pedir 20 campos cuando necesitas 5 es garantía de abandono</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2326243"/>
            <a:ext cx="6253877" cy="496133"/>
          </a:xfrm>
          <a:prstGeom prst="rect">
            <a:avLst/>
          </a:prstGeom>
          <a:noFill/>
          <a:ln/>
        </p:spPr>
        <p:txBody>
          <a:bodyPr wrap="none" lIns="0" tIns="0" rIns="0" bIns="0" rtlCol="0" anchor="t"/>
          <a:lstStyle/>
          <a:p>
            <a:pPr algn="l" indent="0" marL="0">
              <a:lnSpc>
                <a:spcPts val="3900"/>
              </a:lnSpc>
              <a:buNone/>
            </a:pPr>
            <a:r>
              <a:rPr lang="en-US" sz="3100" dirty="0">
                <a:solidFill>
                  <a:srgbClr val="FFFFFF"/>
                </a:solidFill>
                <a:latin typeface="Roboto Medium" pitchFamily="34" charset="0"/>
                <a:ea typeface="Roboto Medium" pitchFamily="34" charset="-122"/>
                <a:cs typeface="Roboto Medium" pitchFamily="34" charset="-120"/>
              </a:rPr>
              <a:t>Principios para una UX Excepcional</a:t>
            </a:r>
            <a:endParaRPr lang="en-US" sz="3100" dirty="0"/>
          </a:p>
        </p:txBody>
      </p:sp>
      <p:sp>
        <p:nvSpPr>
          <p:cNvPr id="4" name="Text 1"/>
          <p:cNvSpPr/>
          <p:nvPr/>
        </p:nvSpPr>
        <p:spPr>
          <a:xfrm>
            <a:off x="793790" y="3318391"/>
            <a:ext cx="2169200" cy="620316"/>
          </a:xfrm>
          <a:prstGeom prst="rect">
            <a:avLst/>
          </a:prstGeom>
          <a:noFill/>
          <a:ln/>
        </p:spPr>
        <p:txBody>
          <a:bodyPr wrap="square" lIns="0" tIns="0" rIns="0" bIns="0" rtlCol="0" anchor="t"/>
          <a:lstStyle/>
          <a:p>
            <a:pPr algn="l" indent="0" marL="0">
              <a:lnSpc>
                <a:spcPts val="2400"/>
              </a:lnSpc>
              <a:buNone/>
            </a:pPr>
            <a:r>
              <a:rPr lang="en-US" sz="1950" dirty="0">
                <a:solidFill>
                  <a:srgbClr val="000000"/>
                </a:solidFill>
                <a:latin typeface="Roboto Medium" pitchFamily="34" charset="0"/>
                <a:ea typeface="Roboto Medium" pitchFamily="34" charset="-122"/>
                <a:cs typeface="Roboto Medium" pitchFamily="34" charset="-120"/>
              </a:rPr>
              <a:t>🎯</a:t>
            </a:r>
            <a:pPr algn="l" indent="0" marL="0">
              <a:lnSpc>
                <a:spcPts val="2400"/>
              </a:lnSpc>
              <a:buNone/>
            </a:pPr>
            <a:r>
              <a:rPr lang="en-US" sz="1950" dirty="0">
                <a:solidFill>
                  <a:srgbClr val="FFFFFF"/>
                </a:solidFill>
                <a:latin typeface="Roboto Medium" pitchFamily="34" charset="0"/>
                <a:ea typeface="Roboto Medium" pitchFamily="34" charset="-122"/>
                <a:cs typeface="Roboto Medium" pitchFamily="34" charset="-120"/>
              </a:rPr>
              <a:t> Claridad sobre Creatividad</a:t>
            </a:r>
            <a:endParaRPr lang="en-US" sz="1950" dirty="0"/>
          </a:p>
        </p:txBody>
      </p:sp>
      <p:sp>
        <p:nvSpPr>
          <p:cNvPr id="5" name="Text 2"/>
          <p:cNvSpPr/>
          <p:nvPr/>
        </p:nvSpPr>
        <p:spPr>
          <a:xfrm>
            <a:off x="793790" y="4137065"/>
            <a:ext cx="2169200" cy="1587698"/>
          </a:xfrm>
          <a:prstGeom prst="rect">
            <a:avLst/>
          </a:prstGeom>
          <a:noFill/>
          <a:ln/>
        </p:spPr>
        <p:txBody>
          <a:bodyPr wrap="square" lIns="0" tIns="0" rIns="0" bIns="0" rtlCol="0" anchor="t"/>
          <a:lstStyle/>
          <a:p>
            <a:pPr algn="l" indent="0" marL="0">
              <a:lnSpc>
                <a:spcPts val="2500"/>
              </a:lnSpc>
              <a:buNone/>
            </a:pPr>
            <a:r>
              <a:rPr lang="en-US" sz="1550" dirty="0">
                <a:solidFill>
                  <a:srgbClr val="CFD0D8"/>
                </a:solidFill>
                <a:latin typeface="Roboto" pitchFamily="34" charset="0"/>
                <a:ea typeface="Roboto" pitchFamily="34" charset="-122"/>
                <a:cs typeface="Roboto" pitchFamily="34" charset="-120"/>
              </a:rPr>
              <a:t>Un botón obvio siempre gana sobre uno "artístico" que nadie entiende. La usabilidad primero.</a:t>
            </a:r>
            <a:endParaRPr lang="en-US" sz="1550" dirty="0"/>
          </a:p>
        </p:txBody>
      </p:sp>
      <p:sp>
        <p:nvSpPr>
          <p:cNvPr id="6" name="Text 3"/>
          <p:cNvSpPr/>
          <p:nvPr/>
        </p:nvSpPr>
        <p:spPr>
          <a:xfrm>
            <a:off x="3454718" y="3318391"/>
            <a:ext cx="2169200" cy="620316"/>
          </a:xfrm>
          <a:prstGeom prst="rect">
            <a:avLst/>
          </a:prstGeom>
          <a:noFill/>
          <a:ln/>
        </p:spPr>
        <p:txBody>
          <a:bodyPr wrap="square" lIns="0" tIns="0" rIns="0" bIns="0" rtlCol="0" anchor="t"/>
          <a:lstStyle/>
          <a:p>
            <a:pPr algn="l" indent="0" marL="0">
              <a:lnSpc>
                <a:spcPts val="2400"/>
              </a:lnSpc>
              <a:buNone/>
            </a:pPr>
            <a:r>
              <a:rPr lang="en-US" sz="1950" dirty="0">
                <a:solidFill>
                  <a:srgbClr val="000000"/>
                </a:solidFill>
                <a:latin typeface="Roboto Medium" pitchFamily="34" charset="0"/>
                <a:ea typeface="Roboto Medium" pitchFamily="34" charset="-122"/>
                <a:cs typeface="Roboto Medium" pitchFamily="34" charset="-120"/>
              </a:rPr>
              <a:t>⚡</a:t>
            </a:r>
            <a:pPr algn="l" indent="0" marL="0">
              <a:lnSpc>
                <a:spcPts val="2400"/>
              </a:lnSpc>
              <a:buNone/>
            </a:pPr>
            <a:r>
              <a:rPr lang="en-US" sz="1950" dirty="0">
                <a:solidFill>
                  <a:srgbClr val="FFFFFF"/>
                </a:solidFill>
                <a:latin typeface="Roboto Medium" pitchFamily="34" charset="0"/>
                <a:ea typeface="Roboto Medium" pitchFamily="34" charset="-122"/>
                <a:cs typeface="Roboto Medium" pitchFamily="34" charset="-120"/>
              </a:rPr>
              <a:t> Velocidad es Experiencia</a:t>
            </a:r>
            <a:endParaRPr lang="en-US" sz="1950" dirty="0"/>
          </a:p>
        </p:txBody>
      </p:sp>
      <p:sp>
        <p:nvSpPr>
          <p:cNvPr id="7" name="Text 4"/>
          <p:cNvSpPr/>
          <p:nvPr/>
        </p:nvSpPr>
        <p:spPr>
          <a:xfrm>
            <a:off x="3454718" y="4137065"/>
            <a:ext cx="2169200" cy="1587698"/>
          </a:xfrm>
          <a:prstGeom prst="rect">
            <a:avLst/>
          </a:prstGeom>
          <a:noFill/>
          <a:ln/>
        </p:spPr>
        <p:txBody>
          <a:bodyPr wrap="square" lIns="0" tIns="0" rIns="0" bIns="0" rtlCol="0" anchor="t"/>
          <a:lstStyle/>
          <a:p>
            <a:pPr algn="l" indent="0" marL="0">
              <a:lnSpc>
                <a:spcPts val="2500"/>
              </a:lnSpc>
              <a:buNone/>
            </a:pPr>
            <a:r>
              <a:rPr lang="en-US" sz="1550" dirty="0">
                <a:solidFill>
                  <a:srgbClr val="CFD0D8"/>
                </a:solidFill>
                <a:latin typeface="Roboto" pitchFamily="34" charset="0"/>
                <a:ea typeface="Roboto" pitchFamily="34" charset="-122"/>
                <a:cs typeface="Roboto" pitchFamily="34" charset="-120"/>
              </a:rPr>
              <a:t>Optimiza imágenes, usa lazy loading, implementa caché. Cada milisegundo cuenta.</a:t>
            </a:r>
            <a:endParaRPr lang="en-US" sz="1550" dirty="0"/>
          </a:p>
        </p:txBody>
      </p:sp>
      <p:sp>
        <p:nvSpPr>
          <p:cNvPr id="8" name="Text 5"/>
          <p:cNvSpPr/>
          <p:nvPr/>
        </p:nvSpPr>
        <p:spPr>
          <a:xfrm>
            <a:off x="6115645" y="3318391"/>
            <a:ext cx="2249567" cy="620316"/>
          </a:xfrm>
          <a:prstGeom prst="rect">
            <a:avLst/>
          </a:prstGeom>
          <a:noFill/>
          <a:ln/>
        </p:spPr>
        <p:txBody>
          <a:bodyPr wrap="square" lIns="0" tIns="0" rIns="0" bIns="0" rtlCol="0" anchor="t"/>
          <a:lstStyle/>
          <a:p>
            <a:pPr algn="l" indent="0" marL="0">
              <a:lnSpc>
                <a:spcPts val="2400"/>
              </a:lnSpc>
              <a:buNone/>
            </a:pPr>
            <a:r>
              <a:rPr lang="en-US" sz="1950" dirty="0">
                <a:solidFill>
                  <a:srgbClr val="000000"/>
                </a:solidFill>
                <a:latin typeface="Roboto Medium" pitchFamily="34" charset="0"/>
                <a:ea typeface="Roboto Medium" pitchFamily="34" charset="-122"/>
                <a:cs typeface="Roboto Medium" pitchFamily="34" charset="-120"/>
              </a:rPr>
              <a:t>📱</a:t>
            </a:r>
            <a:pPr algn="l" indent="0" marL="0">
              <a:lnSpc>
                <a:spcPts val="2400"/>
              </a:lnSpc>
              <a:buNone/>
            </a:pPr>
            <a:r>
              <a:rPr lang="en-US" sz="1950" dirty="0">
                <a:solidFill>
                  <a:srgbClr val="FFFFFF"/>
                </a:solidFill>
                <a:latin typeface="Roboto Medium" pitchFamily="34" charset="0"/>
                <a:ea typeface="Roboto Medium" pitchFamily="34" charset="-122"/>
                <a:cs typeface="Roboto Medium" pitchFamily="34" charset="-120"/>
              </a:rPr>
              <a:t> Mobile-First Siempre</a:t>
            </a:r>
            <a:endParaRPr lang="en-US" sz="1950" dirty="0"/>
          </a:p>
        </p:txBody>
      </p:sp>
      <p:sp>
        <p:nvSpPr>
          <p:cNvPr id="9" name="Text 6"/>
          <p:cNvSpPr/>
          <p:nvPr/>
        </p:nvSpPr>
        <p:spPr>
          <a:xfrm>
            <a:off x="6115645" y="4137065"/>
            <a:ext cx="2249567" cy="1270159"/>
          </a:xfrm>
          <a:prstGeom prst="rect">
            <a:avLst/>
          </a:prstGeom>
          <a:noFill/>
          <a:ln/>
        </p:spPr>
        <p:txBody>
          <a:bodyPr wrap="square" lIns="0" tIns="0" rIns="0" bIns="0" rtlCol="0" anchor="t"/>
          <a:lstStyle/>
          <a:p>
            <a:pPr algn="l" indent="0" marL="0">
              <a:lnSpc>
                <a:spcPts val="2500"/>
              </a:lnSpc>
              <a:buNone/>
            </a:pPr>
            <a:r>
              <a:rPr lang="en-US" sz="1550" dirty="0">
                <a:solidFill>
                  <a:srgbClr val="CFD0D8"/>
                </a:solidFill>
                <a:latin typeface="Roboto" pitchFamily="34" charset="0"/>
                <a:ea typeface="Roboto" pitchFamily="34" charset="-122"/>
                <a:cs typeface="Roboto" pitchFamily="34" charset="-120"/>
              </a:rPr>
              <a:t>Más del 60% del tráfico web es móvil. Diseña primero para pantallas pequeñas.</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2062401"/>
            <a:ext cx="7834789" cy="496133"/>
          </a:xfrm>
          <a:prstGeom prst="rect">
            <a:avLst/>
          </a:prstGeom>
          <a:noFill/>
          <a:ln/>
        </p:spPr>
        <p:txBody>
          <a:bodyPr wrap="none" lIns="0" tIns="0" rIns="0" bIns="0" rtlCol="0" anchor="t"/>
          <a:lstStyle/>
          <a:p>
            <a:pPr algn="l" indent="0" marL="0">
              <a:lnSpc>
                <a:spcPts val="3900"/>
              </a:lnSpc>
              <a:buNone/>
            </a:pPr>
            <a:r>
              <a:rPr lang="en-US" sz="3100" dirty="0">
                <a:solidFill>
                  <a:srgbClr val="FFFFFF"/>
                </a:solidFill>
                <a:latin typeface="Roboto Medium" pitchFamily="34" charset="0"/>
                <a:ea typeface="Roboto Medium" pitchFamily="34" charset="-122"/>
                <a:cs typeface="Roboto Medium" pitchFamily="34" charset="-120"/>
              </a:rPr>
              <a:t>Error #3: Código Inseguro que Expone Datos</a:t>
            </a:r>
            <a:endParaRPr lang="en-US" sz="3100" dirty="0"/>
          </a:p>
        </p:txBody>
      </p:sp>
      <p:sp>
        <p:nvSpPr>
          <p:cNvPr id="3" name="Shape 1"/>
          <p:cNvSpPr/>
          <p:nvPr/>
        </p:nvSpPr>
        <p:spPr>
          <a:xfrm>
            <a:off x="793790" y="2955369"/>
            <a:ext cx="6422231" cy="1506736"/>
          </a:xfrm>
          <a:prstGeom prst="roundRect">
            <a:avLst>
              <a:gd name="adj" fmla="val 7282"/>
            </a:avLst>
          </a:prstGeom>
          <a:solidFill>
            <a:srgbClr val="000018">
              <a:alpha val="95000"/>
            </a:srgbClr>
          </a:solidFill>
          <a:ln w="22860">
            <a:solidFill>
              <a:srgbClr val="FF3333"/>
            </a:solidFill>
            <a:prstDash val="solid"/>
          </a:ln>
        </p:spPr>
      </p:sp>
      <p:sp>
        <p:nvSpPr>
          <p:cNvPr id="4" name="Shape 2"/>
          <p:cNvSpPr/>
          <p:nvPr/>
        </p:nvSpPr>
        <p:spPr>
          <a:xfrm>
            <a:off x="770930" y="2955369"/>
            <a:ext cx="91440" cy="1506736"/>
          </a:xfrm>
          <a:prstGeom prst="roundRect">
            <a:avLst>
              <a:gd name="adj" fmla="val 91163"/>
            </a:avLst>
          </a:prstGeom>
          <a:solidFill>
            <a:srgbClr val="FF3333"/>
          </a:solidFill>
          <a:ln/>
        </p:spPr>
      </p:sp>
      <p:sp>
        <p:nvSpPr>
          <p:cNvPr id="5" name="Text 3"/>
          <p:cNvSpPr/>
          <p:nvPr/>
        </p:nvSpPr>
        <p:spPr>
          <a:xfrm>
            <a:off x="1083588" y="3176588"/>
            <a:ext cx="2480905" cy="310158"/>
          </a:xfrm>
          <a:prstGeom prst="rect">
            <a:avLst/>
          </a:prstGeom>
          <a:noFill/>
          <a:ln/>
        </p:spPr>
        <p:txBody>
          <a:bodyPr wrap="none" lIns="0" tIns="0" rIns="0" bIns="0" rtlCol="0" anchor="t"/>
          <a:lstStyle/>
          <a:p>
            <a:pPr algn="l" indent="0" marL="0">
              <a:lnSpc>
                <a:spcPts val="2400"/>
              </a:lnSpc>
              <a:buNone/>
            </a:pPr>
            <a:r>
              <a:rPr lang="en-US" sz="1950" dirty="0">
                <a:solidFill>
                  <a:srgbClr val="CFD0D8"/>
                </a:solidFill>
                <a:latin typeface="Roboto Medium" pitchFamily="34" charset="0"/>
                <a:ea typeface="Roboto Medium" pitchFamily="34" charset="-122"/>
                <a:cs typeface="Roboto Medium" pitchFamily="34" charset="-120"/>
              </a:rPr>
              <a:t>Inyección SQL</a:t>
            </a:r>
            <a:endParaRPr lang="en-US" sz="1950" dirty="0"/>
          </a:p>
        </p:txBody>
      </p:sp>
      <p:sp>
        <p:nvSpPr>
          <p:cNvPr id="6" name="Text 4"/>
          <p:cNvSpPr/>
          <p:nvPr/>
        </p:nvSpPr>
        <p:spPr>
          <a:xfrm>
            <a:off x="1083588" y="3605808"/>
            <a:ext cx="5911215" cy="635079"/>
          </a:xfrm>
          <a:prstGeom prst="rect">
            <a:avLst/>
          </a:prstGeom>
          <a:noFill/>
          <a:ln/>
        </p:spPr>
        <p:txBody>
          <a:bodyPr wrap="square" lIns="0" tIns="0" rIns="0" bIns="0" rtlCol="0" anchor="t"/>
          <a:lstStyle/>
          <a:p>
            <a:pPr algn="l" indent="0" marL="0">
              <a:lnSpc>
                <a:spcPts val="2500"/>
              </a:lnSpc>
              <a:buNone/>
            </a:pPr>
            <a:r>
              <a:rPr lang="en-US" sz="1550" dirty="0">
                <a:solidFill>
                  <a:srgbClr val="CFD0D8"/>
                </a:solidFill>
                <a:latin typeface="Roboto" pitchFamily="34" charset="0"/>
                <a:ea typeface="Roboto" pitchFamily="34" charset="-122"/>
                <a:cs typeface="Roboto" pitchFamily="34" charset="-120"/>
              </a:rPr>
              <a:t>No sanitizar inputs es dejar la puerta abierta a atacantes. Usa prepared statements SIEMPRE.</a:t>
            </a:r>
            <a:endParaRPr lang="en-US" sz="1550" dirty="0"/>
          </a:p>
        </p:txBody>
      </p:sp>
      <p:sp>
        <p:nvSpPr>
          <p:cNvPr id="7" name="Shape 5"/>
          <p:cNvSpPr/>
          <p:nvPr/>
        </p:nvSpPr>
        <p:spPr>
          <a:xfrm>
            <a:off x="7414379" y="2955369"/>
            <a:ext cx="6422231" cy="1506736"/>
          </a:xfrm>
          <a:prstGeom prst="roundRect">
            <a:avLst>
              <a:gd name="adj" fmla="val 7282"/>
            </a:avLst>
          </a:prstGeom>
          <a:solidFill>
            <a:srgbClr val="000018">
              <a:alpha val="95000"/>
            </a:srgbClr>
          </a:solidFill>
          <a:ln w="22860">
            <a:solidFill>
              <a:srgbClr val="FF3333"/>
            </a:solidFill>
            <a:prstDash val="solid"/>
          </a:ln>
        </p:spPr>
      </p:sp>
      <p:sp>
        <p:nvSpPr>
          <p:cNvPr id="8" name="Shape 6"/>
          <p:cNvSpPr/>
          <p:nvPr/>
        </p:nvSpPr>
        <p:spPr>
          <a:xfrm>
            <a:off x="7391519" y="2955369"/>
            <a:ext cx="91440" cy="1506736"/>
          </a:xfrm>
          <a:prstGeom prst="roundRect">
            <a:avLst>
              <a:gd name="adj" fmla="val 91163"/>
            </a:avLst>
          </a:prstGeom>
          <a:solidFill>
            <a:srgbClr val="FF3333"/>
          </a:solidFill>
          <a:ln/>
        </p:spPr>
      </p:sp>
      <p:sp>
        <p:nvSpPr>
          <p:cNvPr id="9" name="Text 7"/>
          <p:cNvSpPr/>
          <p:nvPr/>
        </p:nvSpPr>
        <p:spPr>
          <a:xfrm>
            <a:off x="7704177" y="3176588"/>
            <a:ext cx="2480905" cy="310158"/>
          </a:xfrm>
          <a:prstGeom prst="rect">
            <a:avLst/>
          </a:prstGeom>
          <a:noFill/>
          <a:ln/>
        </p:spPr>
        <p:txBody>
          <a:bodyPr wrap="none" lIns="0" tIns="0" rIns="0" bIns="0" rtlCol="0" anchor="t"/>
          <a:lstStyle/>
          <a:p>
            <a:pPr algn="l" indent="0" marL="0">
              <a:lnSpc>
                <a:spcPts val="2400"/>
              </a:lnSpc>
              <a:buNone/>
            </a:pPr>
            <a:r>
              <a:rPr lang="en-US" sz="1950" dirty="0">
                <a:solidFill>
                  <a:srgbClr val="CFD0D8"/>
                </a:solidFill>
                <a:latin typeface="Roboto Medium" pitchFamily="34" charset="0"/>
                <a:ea typeface="Roboto Medium" pitchFamily="34" charset="-122"/>
                <a:cs typeface="Roboto Medium" pitchFamily="34" charset="-120"/>
              </a:rPr>
              <a:t>Autenticación Débil</a:t>
            </a:r>
            <a:endParaRPr lang="en-US" sz="1950" dirty="0"/>
          </a:p>
        </p:txBody>
      </p:sp>
      <p:sp>
        <p:nvSpPr>
          <p:cNvPr id="10" name="Text 8"/>
          <p:cNvSpPr/>
          <p:nvPr/>
        </p:nvSpPr>
        <p:spPr>
          <a:xfrm>
            <a:off x="7704177" y="3605808"/>
            <a:ext cx="5911215" cy="635079"/>
          </a:xfrm>
          <a:prstGeom prst="rect">
            <a:avLst/>
          </a:prstGeom>
          <a:noFill/>
          <a:ln/>
        </p:spPr>
        <p:txBody>
          <a:bodyPr wrap="square" lIns="0" tIns="0" rIns="0" bIns="0" rtlCol="0" anchor="t"/>
          <a:lstStyle/>
          <a:p>
            <a:pPr algn="l" indent="0" marL="0">
              <a:lnSpc>
                <a:spcPts val="2500"/>
              </a:lnSpc>
              <a:buNone/>
            </a:pPr>
            <a:r>
              <a:rPr lang="en-US" sz="1550" dirty="0">
                <a:solidFill>
                  <a:srgbClr val="CFD0D8"/>
                </a:solidFill>
                <a:latin typeface="Roboto" pitchFamily="34" charset="0"/>
                <a:ea typeface="Roboto" pitchFamily="34" charset="-122"/>
                <a:cs typeface="Roboto" pitchFamily="34" charset="-120"/>
              </a:rPr>
              <a:t>Passwords en texto plano o hashing débil (MD5, SHA1) son invitaciones al desastre. Usa bcrypt o Argon2.</a:t>
            </a:r>
            <a:endParaRPr lang="en-US" sz="1550" dirty="0"/>
          </a:p>
        </p:txBody>
      </p:sp>
      <p:sp>
        <p:nvSpPr>
          <p:cNvPr id="11" name="Shape 9"/>
          <p:cNvSpPr/>
          <p:nvPr/>
        </p:nvSpPr>
        <p:spPr>
          <a:xfrm>
            <a:off x="793790" y="4660463"/>
            <a:ext cx="6422231" cy="1506736"/>
          </a:xfrm>
          <a:prstGeom prst="roundRect">
            <a:avLst>
              <a:gd name="adj" fmla="val 7282"/>
            </a:avLst>
          </a:prstGeom>
          <a:solidFill>
            <a:srgbClr val="000018">
              <a:alpha val="95000"/>
            </a:srgbClr>
          </a:solidFill>
          <a:ln w="22860">
            <a:solidFill>
              <a:srgbClr val="FF3333"/>
            </a:solidFill>
            <a:prstDash val="solid"/>
          </a:ln>
        </p:spPr>
      </p:sp>
      <p:sp>
        <p:nvSpPr>
          <p:cNvPr id="12" name="Shape 10"/>
          <p:cNvSpPr/>
          <p:nvPr/>
        </p:nvSpPr>
        <p:spPr>
          <a:xfrm>
            <a:off x="770930" y="4660463"/>
            <a:ext cx="91440" cy="1506736"/>
          </a:xfrm>
          <a:prstGeom prst="roundRect">
            <a:avLst>
              <a:gd name="adj" fmla="val 91163"/>
            </a:avLst>
          </a:prstGeom>
          <a:solidFill>
            <a:srgbClr val="FF3333"/>
          </a:solidFill>
          <a:ln/>
        </p:spPr>
      </p:sp>
      <p:sp>
        <p:nvSpPr>
          <p:cNvPr id="13" name="Text 11"/>
          <p:cNvSpPr/>
          <p:nvPr/>
        </p:nvSpPr>
        <p:spPr>
          <a:xfrm>
            <a:off x="1083588" y="4881682"/>
            <a:ext cx="3383399" cy="310158"/>
          </a:xfrm>
          <a:prstGeom prst="rect">
            <a:avLst/>
          </a:prstGeom>
          <a:noFill/>
          <a:ln/>
        </p:spPr>
        <p:txBody>
          <a:bodyPr wrap="none" lIns="0" tIns="0" rIns="0" bIns="0" rtlCol="0" anchor="t"/>
          <a:lstStyle/>
          <a:p>
            <a:pPr algn="l" indent="0" marL="0">
              <a:lnSpc>
                <a:spcPts val="2400"/>
              </a:lnSpc>
              <a:buNone/>
            </a:pPr>
            <a:r>
              <a:rPr lang="en-US" sz="1950" dirty="0">
                <a:solidFill>
                  <a:srgbClr val="CFD0D8"/>
                </a:solidFill>
                <a:latin typeface="Roboto Medium" pitchFamily="34" charset="0"/>
                <a:ea typeface="Roboto Medium" pitchFamily="34" charset="-122"/>
                <a:cs typeface="Roboto Medium" pitchFamily="34" charset="-120"/>
              </a:rPr>
              <a:t>Exposición de Datos Sensibles</a:t>
            </a:r>
            <a:endParaRPr lang="en-US" sz="1950" dirty="0"/>
          </a:p>
        </p:txBody>
      </p:sp>
      <p:sp>
        <p:nvSpPr>
          <p:cNvPr id="14" name="Text 12"/>
          <p:cNvSpPr/>
          <p:nvPr/>
        </p:nvSpPr>
        <p:spPr>
          <a:xfrm>
            <a:off x="1083588" y="5310902"/>
            <a:ext cx="5911215" cy="635079"/>
          </a:xfrm>
          <a:prstGeom prst="rect">
            <a:avLst/>
          </a:prstGeom>
          <a:noFill/>
          <a:ln/>
        </p:spPr>
        <p:txBody>
          <a:bodyPr wrap="square" lIns="0" tIns="0" rIns="0" bIns="0" rtlCol="0" anchor="t"/>
          <a:lstStyle/>
          <a:p>
            <a:pPr algn="l" indent="0" marL="0">
              <a:lnSpc>
                <a:spcPts val="2500"/>
              </a:lnSpc>
              <a:buNone/>
            </a:pPr>
            <a:r>
              <a:rPr lang="en-US" sz="1550" dirty="0">
                <a:solidFill>
                  <a:srgbClr val="CFD0D8"/>
                </a:solidFill>
                <a:latin typeface="Roboto" pitchFamily="34" charset="0"/>
                <a:ea typeface="Roboto" pitchFamily="34" charset="-122"/>
                <a:cs typeface="Roboto" pitchFamily="34" charset="-120"/>
              </a:rPr>
              <a:t>API keys en el código frontend, tokens en URLs, información del servidor en mensajes de error.</a:t>
            </a:r>
            <a:endParaRPr lang="en-US" sz="1550" dirty="0"/>
          </a:p>
        </p:txBody>
      </p:sp>
      <p:sp>
        <p:nvSpPr>
          <p:cNvPr id="15" name="Shape 13"/>
          <p:cNvSpPr/>
          <p:nvPr/>
        </p:nvSpPr>
        <p:spPr>
          <a:xfrm>
            <a:off x="7414379" y="4660463"/>
            <a:ext cx="6422231" cy="1506736"/>
          </a:xfrm>
          <a:prstGeom prst="roundRect">
            <a:avLst>
              <a:gd name="adj" fmla="val 7282"/>
            </a:avLst>
          </a:prstGeom>
          <a:solidFill>
            <a:srgbClr val="000018">
              <a:alpha val="95000"/>
            </a:srgbClr>
          </a:solidFill>
          <a:ln w="22860">
            <a:solidFill>
              <a:srgbClr val="FF3333"/>
            </a:solidFill>
            <a:prstDash val="solid"/>
          </a:ln>
        </p:spPr>
      </p:sp>
      <p:sp>
        <p:nvSpPr>
          <p:cNvPr id="16" name="Shape 14"/>
          <p:cNvSpPr/>
          <p:nvPr/>
        </p:nvSpPr>
        <p:spPr>
          <a:xfrm>
            <a:off x="7391519" y="4660463"/>
            <a:ext cx="91440" cy="1506736"/>
          </a:xfrm>
          <a:prstGeom prst="roundRect">
            <a:avLst>
              <a:gd name="adj" fmla="val 91163"/>
            </a:avLst>
          </a:prstGeom>
          <a:solidFill>
            <a:srgbClr val="FF3333"/>
          </a:solidFill>
          <a:ln/>
        </p:spPr>
      </p:sp>
      <p:sp>
        <p:nvSpPr>
          <p:cNvPr id="17" name="Text 15"/>
          <p:cNvSpPr/>
          <p:nvPr/>
        </p:nvSpPr>
        <p:spPr>
          <a:xfrm>
            <a:off x="7704177" y="4881682"/>
            <a:ext cx="2480905" cy="310158"/>
          </a:xfrm>
          <a:prstGeom prst="rect">
            <a:avLst/>
          </a:prstGeom>
          <a:noFill/>
          <a:ln/>
        </p:spPr>
        <p:txBody>
          <a:bodyPr wrap="none" lIns="0" tIns="0" rIns="0" bIns="0" rtlCol="0" anchor="t"/>
          <a:lstStyle/>
          <a:p>
            <a:pPr algn="l" indent="0" marL="0">
              <a:lnSpc>
                <a:spcPts val="2400"/>
              </a:lnSpc>
              <a:buNone/>
            </a:pPr>
            <a:r>
              <a:rPr lang="en-US" sz="1950" dirty="0">
                <a:solidFill>
                  <a:srgbClr val="CFD0D8"/>
                </a:solidFill>
                <a:latin typeface="Roboto Medium" pitchFamily="34" charset="0"/>
                <a:ea typeface="Roboto Medium" pitchFamily="34" charset="-122"/>
                <a:cs typeface="Roboto Medium" pitchFamily="34" charset="-120"/>
              </a:rPr>
              <a:t>Sin HTTPS</a:t>
            </a:r>
            <a:endParaRPr lang="en-US" sz="1950" dirty="0"/>
          </a:p>
        </p:txBody>
      </p:sp>
      <p:sp>
        <p:nvSpPr>
          <p:cNvPr id="18" name="Text 16"/>
          <p:cNvSpPr/>
          <p:nvPr/>
        </p:nvSpPr>
        <p:spPr>
          <a:xfrm>
            <a:off x="7704177" y="5310902"/>
            <a:ext cx="5911215" cy="635079"/>
          </a:xfrm>
          <a:prstGeom prst="rect">
            <a:avLst/>
          </a:prstGeom>
          <a:noFill/>
          <a:ln/>
        </p:spPr>
        <p:txBody>
          <a:bodyPr wrap="square" lIns="0" tIns="0" rIns="0" bIns="0" rtlCol="0" anchor="t"/>
          <a:lstStyle/>
          <a:p>
            <a:pPr algn="l" indent="0" marL="0">
              <a:lnSpc>
                <a:spcPts val="2500"/>
              </a:lnSpc>
              <a:buNone/>
            </a:pPr>
            <a:r>
              <a:rPr lang="en-US" sz="1550" dirty="0">
                <a:solidFill>
                  <a:srgbClr val="CFD0D8"/>
                </a:solidFill>
                <a:latin typeface="Roboto" pitchFamily="34" charset="0"/>
                <a:ea typeface="Roboto" pitchFamily="34" charset="-122"/>
                <a:cs typeface="Roboto" pitchFamily="34" charset="-120"/>
              </a:rPr>
              <a:t>Transmitir datos sin encriptación en 2025 es inaceptable. SSL/TLS no es opcional.</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526381"/>
            <a:ext cx="6673810" cy="496133"/>
          </a:xfrm>
          <a:prstGeom prst="rect">
            <a:avLst/>
          </a:prstGeom>
          <a:noFill/>
          <a:ln/>
        </p:spPr>
        <p:txBody>
          <a:bodyPr wrap="none" lIns="0" tIns="0" rIns="0" bIns="0" rtlCol="0" anchor="t"/>
          <a:lstStyle/>
          <a:p>
            <a:pPr algn="l" indent="0" marL="0">
              <a:lnSpc>
                <a:spcPts val="3900"/>
              </a:lnSpc>
              <a:buNone/>
            </a:pPr>
            <a:r>
              <a:rPr lang="en-US" sz="3100" dirty="0">
                <a:solidFill>
                  <a:srgbClr val="FFFFFF"/>
                </a:solidFill>
                <a:latin typeface="Roboto Medium" pitchFamily="34" charset="0"/>
                <a:ea typeface="Roboto Medium" pitchFamily="34" charset="-122"/>
                <a:cs typeface="Roboto Medium" pitchFamily="34" charset="-120"/>
              </a:rPr>
              <a:t>Implementa Seguridad desde el Inicio</a:t>
            </a:r>
            <a:endParaRPr lang="en-US" sz="3100" dirty="0"/>
          </a:p>
        </p:txBody>
      </p:sp>
      <p:pic>
        <p:nvPicPr>
          <p:cNvPr id="4" name="Image 1" descr="preencoded.png">    </p:cNvPr>
          <p:cNvPicPr>
            <a:picLocks noChangeAspect="1"/>
          </p:cNvPicPr>
          <p:nvPr/>
        </p:nvPicPr>
        <p:blipFill>
          <a:blip r:embed="rId2"/>
          <a:stretch>
            <a:fillRect/>
          </a:stretch>
        </p:blipFill>
        <p:spPr>
          <a:xfrm>
            <a:off x="793790" y="2320171"/>
            <a:ext cx="992267" cy="1461016"/>
          </a:xfrm>
          <a:prstGeom prst="rect">
            <a:avLst/>
          </a:prstGeom>
        </p:spPr>
      </p:pic>
      <p:sp>
        <p:nvSpPr>
          <p:cNvPr id="5" name="Text 1"/>
          <p:cNvSpPr/>
          <p:nvPr/>
        </p:nvSpPr>
        <p:spPr>
          <a:xfrm>
            <a:off x="1984415" y="2518529"/>
            <a:ext cx="2480905" cy="310158"/>
          </a:xfrm>
          <a:prstGeom prst="rect">
            <a:avLst/>
          </a:prstGeom>
          <a:noFill/>
          <a:ln/>
        </p:spPr>
        <p:txBody>
          <a:bodyPr wrap="none" lIns="0" tIns="0" rIns="0" bIns="0" rtlCol="0" anchor="t"/>
          <a:lstStyle/>
          <a:p>
            <a:pPr algn="l" indent="0" marL="0">
              <a:lnSpc>
                <a:spcPts val="2400"/>
              </a:lnSpc>
              <a:buNone/>
            </a:pPr>
            <a:r>
              <a:rPr lang="en-US" sz="1950" dirty="0">
                <a:solidFill>
                  <a:srgbClr val="CFD0D8"/>
                </a:solidFill>
                <a:latin typeface="Roboto Medium" pitchFamily="34" charset="0"/>
                <a:ea typeface="Roboto Medium" pitchFamily="34" charset="-122"/>
                <a:cs typeface="Roboto Medium" pitchFamily="34" charset="-120"/>
              </a:rPr>
              <a:t>Validación de Inputs</a:t>
            </a:r>
            <a:endParaRPr lang="en-US" sz="1950" dirty="0"/>
          </a:p>
        </p:txBody>
      </p:sp>
      <p:sp>
        <p:nvSpPr>
          <p:cNvPr id="6" name="Text 2"/>
          <p:cNvSpPr/>
          <p:nvPr/>
        </p:nvSpPr>
        <p:spPr>
          <a:xfrm>
            <a:off x="1984415" y="2947749"/>
            <a:ext cx="6365796" cy="635079"/>
          </a:xfrm>
          <a:prstGeom prst="rect">
            <a:avLst/>
          </a:prstGeom>
          <a:noFill/>
          <a:ln/>
        </p:spPr>
        <p:txBody>
          <a:bodyPr wrap="square" lIns="0" tIns="0" rIns="0" bIns="0" rtlCol="0" anchor="t"/>
          <a:lstStyle/>
          <a:p>
            <a:pPr algn="l" indent="0" marL="0">
              <a:lnSpc>
                <a:spcPts val="2500"/>
              </a:lnSpc>
              <a:buNone/>
            </a:pPr>
            <a:r>
              <a:rPr lang="en-US" sz="1550" dirty="0">
                <a:solidFill>
                  <a:srgbClr val="CFD0D8"/>
                </a:solidFill>
                <a:latin typeface="Roboto" pitchFamily="34" charset="0"/>
                <a:ea typeface="Roboto" pitchFamily="34" charset="-122"/>
                <a:cs typeface="Roboto" pitchFamily="34" charset="-120"/>
              </a:rPr>
              <a:t>Never trust user input. Valida, sanitiza y escapa todo dato que entre a tu aplicación.</a:t>
            </a:r>
            <a:endParaRPr lang="en-US" sz="1550" dirty="0"/>
          </a:p>
        </p:txBody>
      </p:sp>
      <p:pic>
        <p:nvPicPr>
          <p:cNvPr id="7" name="Image 2" descr="preencoded.png">    </p:cNvPr>
          <p:cNvPicPr>
            <a:picLocks noChangeAspect="1"/>
          </p:cNvPicPr>
          <p:nvPr/>
        </p:nvPicPr>
        <p:blipFill>
          <a:blip r:embed="rId3"/>
          <a:stretch>
            <a:fillRect/>
          </a:stretch>
        </p:blipFill>
        <p:spPr>
          <a:xfrm>
            <a:off x="793790" y="3781187"/>
            <a:ext cx="992267" cy="1461016"/>
          </a:xfrm>
          <a:prstGeom prst="rect">
            <a:avLst/>
          </a:prstGeom>
        </p:spPr>
      </p:pic>
      <p:sp>
        <p:nvSpPr>
          <p:cNvPr id="8" name="Text 3"/>
          <p:cNvSpPr/>
          <p:nvPr/>
        </p:nvSpPr>
        <p:spPr>
          <a:xfrm>
            <a:off x="1984415" y="3979545"/>
            <a:ext cx="3081814" cy="310158"/>
          </a:xfrm>
          <a:prstGeom prst="rect">
            <a:avLst/>
          </a:prstGeom>
          <a:noFill/>
          <a:ln/>
        </p:spPr>
        <p:txBody>
          <a:bodyPr wrap="none" lIns="0" tIns="0" rIns="0" bIns="0" rtlCol="0" anchor="t"/>
          <a:lstStyle/>
          <a:p>
            <a:pPr algn="l" indent="0" marL="0">
              <a:lnSpc>
                <a:spcPts val="2400"/>
              </a:lnSpc>
              <a:buNone/>
            </a:pPr>
            <a:r>
              <a:rPr lang="en-US" sz="1950" dirty="0">
                <a:solidFill>
                  <a:srgbClr val="CFD0D8"/>
                </a:solidFill>
                <a:latin typeface="Roboto Medium" pitchFamily="34" charset="0"/>
                <a:ea typeface="Roboto Medium" pitchFamily="34" charset="-122"/>
                <a:cs typeface="Roboto Medium" pitchFamily="34" charset="-120"/>
              </a:rPr>
              <a:t>Manejo Seguro de Sesiones</a:t>
            </a:r>
            <a:endParaRPr lang="en-US" sz="1950" dirty="0"/>
          </a:p>
        </p:txBody>
      </p:sp>
      <p:sp>
        <p:nvSpPr>
          <p:cNvPr id="9" name="Text 4"/>
          <p:cNvSpPr/>
          <p:nvPr/>
        </p:nvSpPr>
        <p:spPr>
          <a:xfrm>
            <a:off x="1984415" y="4408765"/>
            <a:ext cx="6365796" cy="635079"/>
          </a:xfrm>
          <a:prstGeom prst="rect">
            <a:avLst/>
          </a:prstGeom>
          <a:noFill/>
          <a:ln/>
        </p:spPr>
        <p:txBody>
          <a:bodyPr wrap="square" lIns="0" tIns="0" rIns="0" bIns="0" rtlCol="0" anchor="t"/>
          <a:lstStyle/>
          <a:p>
            <a:pPr algn="l" indent="0" marL="0">
              <a:lnSpc>
                <a:spcPts val="2500"/>
              </a:lnSpc>
              <a:buNone/>
            </a:pPr>
            <a:r>
              <a:rPr lang="en-US" sz="1550" dirty="0">
                <a:solidFill>
                  <a:srgbClr val="CFD0D8"/>
                </a:solidFill>
                <a:latin typeface="Roboto" pitchFamily="34" charset="0"/>
                <a:ea typeface="Roboto" pitchFamily="34" charset="-122"/>
                <a:cs typeface="Roboto" pitchFamily="34" charset="-120"/>
              </a:rPr>
              <a:t>Tokens JWT con expiración, cookies HttpOnly y Secure, regeneración de session IDs.</a:t>
            </a:r>
            <a:endParaRPr lang="en-US" sz="1550" dirty="0"/>
          </a:p>
        </p:txBody>
      </p:sp>
      <p:pic>
        <p:nvPicPr>
          <p:cNvPr id="10" name="Image 3" descr="preencoded.png">    </p:cNvPr>
          <p:cNvPicPr>
            <a:picLocks noChangeAspect="1"/>
          </p:cNvPicPr>
          <p:nvPr/>
        </p:nvPicPr>
        <p:blipFill>
          <a:blip r:embed="rId4"/>
          <a:stretch>
            <a:fillRect/>
          </a:stretch>
        </p:blipFill>
        <p:spPr>
          <a:xfrm>
            <a:off x="793790" y="5242203"/>
            <a:ext cx="992267" cy="1461016"/>
          </a:xfrm>
          <a:prstGeom prst="rect">
            <a:avLst/>
          </a:prstGeom>
        </p:spPr>
      </p:pic>
      <p:sp>
        <p:nvSpPr>
          <p:cNvPr id="11" name="Text 5"/>
          <p:cNvSpPr/>
          <p:nvPr/>
        </p:nvSpPr>
        <p:spPr>
          <a:xfrm>
            <a:off x="1984415" y="5440561"/>
            <a:ext cx="2480905" cy="310158"/>
          </a:xfrm>
          <a:prstGeom prst="rect">
            <a:avLst/>
          </a:prstGeom>
          <a:noFill/>
          <a:ln/>
        </p:spPr>
        <p:txBody>
          <a:bodyPr wrap="none" lIns="0" tIns="0" rIns="0" bIns="0" rtlCol="0" anchor="t"/>
          <a:lstStyle/>
          <a:p>
            <a:pPr algn="l" indent="0" marL="0">
              <a:lnSpc>
                <a:spcPts val="2400"/>
              </a:lnSpc>
              <a:buNone/>
            </a:pPr>
            <a:r>
              <a:rPr lang="en-US" sz="1950" dirty="0">
                <a:solidFill>
                  <a:srgbClr val="CFD0D8"/>
                </a:solidFill>
                <a:latin typeface="Roboto Medium" pitchFamily="34" charset="0"/>
                <a:ea typeface="Roboto Medium" pitchFamily="34" charset="-122"/>
                <a:cs typeface="Roboto Medium" pitchFamily="34" charset="-120"/>
              </a:rPr>
              <a:t>Gestión de Secretos</a:t>
            </a:r>
            <a:endParaRPr lang="en-US" sz="1950" dirty="0"/>
          </a:p>
        </p:txBody>
      </p:sp>
      <p:sp>
        <p:nvSpPr>
          <p:cNvPr id="12" name="Text 6"/>
          <p:cNvSpPr/>
          <p:nvPr/>
        </p:nvSpPr>
        <p:spPr>
          <a:xfrm>
            <a:off x="1984415" y="5869781"/>
            <a:ext cx="6365796" cy="635079"/>
          </a:xfrm>
          <a:prstGeom prst="rect">
            <a:avLst/>
          </a:prstGeom>
          <a:noFill/>
          <a:ln/>
        </p:spPr>
        <p:txBody>
          <a:bodyPr wrap="square" lIns="0" tIns="0" rIns="0" bIns="0" rtlCol="0" anchor="t"/>
          <a:lstStyle/>
          <a:p>
            <a:pPr algn="l" indent="0" marL="0">
              <a:lnSpc>
                <a:spcPts val="2500"/>
              </a:lnSpc>
              <a:buNone/>
            </a:pPr>
            <a:r>
              <a:rPr lang="en-US" sz="1550" dirty="0">
                <a:solidFill>
                  <a:srgbClr val="CFD0D8"/>
                </a:solidFill>
                <a:latin typeface="Roboto" pitchFamily="34" charset="0"/>
                <a:ea typeface="Roboto" pitchFamily="34" charset="-122"/>
                <a:cs typeface="Roboto" pitchFamily="34" charset="-120"/>
              </a:rPr>
              <a:t>Variables de entorno, servicios como AWS Secrets Manager, nunca commits con credenciales.</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1213604"/>
            <a:ext cx="13042821" cy="2480786"/>
          </a:xfrm>
          <a:prstGeom prst="rect">
            <a:avLst/>
          </a:prstGeom>
          <a:noFill/>
          <a:ln/>
        </p:spPr>
        <p:txBody>
          <a:bodyPr wrap="square" lIns="0" tIns="0" rIns="0" bIns="0" rtlCol="0" anchor="t"/>
          <a:lstStyle/>
          <a:p>
            <a:pPr algn="l" indent="0" marL="0">
              <a:lnSpc>
                <a:spcPts val="9750"/>
              </a:lnSpc>
              <a:buNone/>
            </a:pPr>
            <a:r>
              <a:rPr lang="en-US" sz="7800" dirty="0">
                <a:solidFill>
                  <a:srgbClr val="FFFFFF"/>
                </a:solidFill>
                <a:latin typeface="Roboto Medium" pitchFamily="34" charset="0"/>
                <a:ea typeface="Roboto Medium" pitchFamily="34" charset="-122"/>
                <a:cs typeface="Roboto Medium" pitchFamily="34" charset="-120"/>
              </a:rPr>
              <a:t>Error #4: Ignorar el Performance</a:t>
            </a:r>
            <a:endParaRPr lang="en-US" sz="7800" dirty="0"/>
          </a:p>
        </p:txBody>
      </p:sp>
      <p:sp>
        <p:nvSpPr>
          <p:cNvPr id="3" name="Text 1"/>
          <p:cNvSpPr/>
          <p:nvPr/>
        </p:nvSpPr>
        <p:spPr>
          <a:xfrm>
            <a:off x="793790" y="4190405"/>
            <a:ext cx="4182189" cy="654963"/>
          </a:xfrm>
          <a:prstGeom prst="rect">
            <a:avLst/>
          </a:prstGeom>
          <a:noFill/>
          <a:ln/>
        </p:spPr>
        <p:txBody>
          <a:bodyPr wrap="none" lIns="0" tIns="0" rIns="0" bIns="0" rtlCol="0" anchor="t"/>
          <a:lstStyle/>
          <a:p>
            <a:pPr algn="ctr" indent="0" marL="0">
              <a:lnSpc>
                <a:spcPts val="5150"/>
              </a:lnSpc>
              <a:buNone/>
            </a:pPr>
            <a:r>
              <a:rPr lang="en-US" sz="5150" dirty="0">
                <a:solidFill>
                  <a:srgbClr val="CFD0D8"/>
                </a:solidFill>
                <a:latin typeface="Roboto Medium" pitchFamily="34" charset="0"/>
                <a:ea typeface="Roboto Medium" pitchFamily="34" charset="-122"/>
                <a:cs typeface="Roboto Medium" pitchFamily="34" charset="-120"/>
              </a:rPr>
              <a:t>53%</a:t>
            </a:r>
            <a:endParaRPr lang="en-US" sz="5150" dirty="0"/>
          </a:p>
        </p:txBody>
      </p:sp>
      <p:sp>
        <p:nvSpPr>
          <p:cNvPr id="4" name="Text 2"/>
          <p:cNvSpPr/>
          <p:nvPr/>
        </p:nvSpPr>
        <p:spPr>
          <a:xfrm>
            <a:off x="1580078" y="5093375"/>
            <a:ext cx="2609612" cy="310158"/>
          </a:xfrm>
          <a:prstGeom prst="rect">
            <a:avLst/>
          </a:prstGeom>
          <a:noFill/>
          <a:ln/>
        </p:spPr>
        <p:txBody>
          <a:bodyPr wrap="none" lIns="0" tIns="0" rIns="0" bIns="0" rtlCol="0" anchor="t"/>
          <a:lstStyle/>
          <a:p>
            <a:pPr algn="ctr" indent="0" marL="0">
              <a:lnSpc>
                <a:spcPts val="2400"/>
              </a:lnSpc>
              <a:buNone/>
            </a:pPr>
            <a:r>
              <a:rPr lang="en-US" sz="1950" dirty="0">
                <a:solidFill>
                  <a:srgbClr val="CFD0D8"/>
                </a:solidFill>
                <a:latin typeface="Roboto Medium" pitchFamily="34" charset="0"/>
                <a:ea typeface="Roboto Medium" pitchFamily="34" charset="-122"/>
                <a:cs typeface="Roboto Medium" pitchFamily="34" charset="-120"/>
              </a:rPr>
              <a:t>De usuarios abandonan</a:t>
            </a:r>
            <a:endParaRPr lang="en-US" sz="1950" dirty="0"/>
          </a:p>
        </p:txBody>
      </p:sp>
      <p:sp>
        <p:nvSpPr>
          <p:cNvPr id="5" name="Text 3"/>
          <p:cNvSpPr/>
          <p:nvPr/>
        </p:nvSpPr>
        <p:spPr>
          <a:xfrm>
            <a:off x="793790" y="5522595"/>
            <a:ext cx="4182189" cy="635079"/>
          </a:xfrm>
          <a:prstGeom prst="rect">
            <a:avLst/>
          </a:prstGeom>
          <a:noFill/>
          <a:ln/>
        </p:spPr>
        <p:txBody>
          <a:bodyPr wrap="square" lIns="0" tIns="0" rIns="0" bIns="0" rtlCol="0" anchor="t"/>
          <a:lstStyle/>
          <a:p>
            <a:pPr algn="ctr" indent="0" marL="0">
              <a:lnSpc>
                <a:spcPts val="2500"/>
              </a:lnSpc>
              <a:buNone/>
            </a:pPr>
            <a:r>
              <a:rPr lang="en-US" sz="1550" dirty="0">
                <a:solidFill>
                  <a:srgbClr val="CFD0D8"/>
                </a:solidFill>
                <a:latin typeface="Roboto" pitchFamily="34" charset="0"/>
                <a:ea typeface="Roboto" pitchFamily="34" charset="-122"/>
                <a:cs typeface="Roboto" pitchFamily="34" charset="-120"/>
              </a:rPr>
              <a:t>Si una página tarda más de 3 segundos en cargar</a:t>
            </a:r>
            <a:endParaRPr lang="en-US" sz="1550" dirty="0"/>
          </a:p>
        </p:txBody>
      </p:sp>
      <p:sp>
        <p:nvSpPr>
          <p:cNvPr id="6" name="Text 4"/>
          <p:cNvSpPr/>
          <p:nvPr/>
        </p:nvSpPr>
        <p:spPr>
          <a:xfrm>
            <a:off x="5223986" y="4190405"/>
            <a:ext cx="4182308" cy="654963"/>
          </a:xfrm>
          <a:prstGeom prst="rect">
            <a:avLst/>
          </a:prstGeom>
          <a:noFill/>
          <a:ln/>
        </p:spPr>
        <p:txBody>
          <a:bodyPr wrap="none" lIns="0" tIns="0" rIns="0" bIns="0" rtlCol="0" anchor="t"/>
          <a:lstStyle/>
          <a:p>
            <a:pPr algn="ctr" indent="0" marL="0">
              <a:lnSpc>
                <a:spcPts val="5150"/>
              </a:lnSpc>
              <a:buNone/>
            </a:pPr>
            <a:r>
              <a:rPr lang="en-US" sz="5150" dirty="0">
                <a:solidFill>
                  <a:srgbClr val="CFD0D8"/>
                </a:solidFill>
                <a:latin typeface="Roboto Medium" pitchFamily="34" charset="0"/>
                <a:ea typeface="Roboto Medium" pitchFamily="34" charset="-122"/>
                <a:cs typeface="Roboto Medium" pitchFamily="34" charset="-120"/>
              </a:rPr>
              <a:t>2x</a:t>
            </a:r>
            <a:endParaRPr lang="en-US" sz="5150" dirty="0"/>
          </a:p>
        </p:txBody>
      </p:sp>
      <p:sp>
        <p:nvSpPr>
          <p:cNvPr id="7" name="Text 5"/>
          <p:cNvSpPr/>
          <p:nvPr/>
        </p:nvSpPr>
        <p:spPr>
          <a:xfrm>
            <a:off x="6074688" y="5093375"/>
            <a:ext cx="2480905" cy="310158"/>
          </a:xfrm>
          <a:prstGeom prst="rect">
            <a:avLst/>
          </a:prstGeom>
          <a:noFill/>
          <a:ln/>
        </p:spPr>
        <p:txBody>
          <a:bodyPr wrap="none" lIns="0" tIns="0" rIns="0" bIns="0" rtlCol="0" anchor="t"/>
          <a:lstStyle/>
          <a:p>
            <a:pPr algn="ctr" indent="0" marL="0">
              <a:lnSpc>
                <a:spcPts val="2400"/>
              </a:lnSpc>
              <a:buNone/>
            </a:pPr>
            <a:r>
              <a:rPr lang="en-US" sz="1950" dirty="0">
                <a:solidFill>
                  <a:srgbClr val="CFD0D8"/>
                </a:solidFill>
                <a:latin typeface="Roboto Medium" pitchFamily="34" charset="0"/>
                <a:ea typeface="Roboto Medium" pitchFamily="34" charset="-122"/>
                <a:cs typeface="Roboto Medium" pitchFamily="34" charset="-120"/>
              </a:rPr>
              <a:t>Mayor conversión</a:t>
            </a:r>
            <a:endParaRPr lang="en-US" sz="1950" dirty="0"/>
          </a:p>
        </p:txBody>
      </p:sp>
      <p:sp>
        <p:nvSpPr>
          <p:cNvPr id="8" name="Text 6"/>
          <p:cNvSpPr/>
          <p:nvPr/>
        </p:nvSpPr>
        <p:spPr>
          <a:xfrm>
            <a:off x="5223986" y="5522595"/>
            <a:ext cx="4182308" cy="635079"/>
          </a:xfrm>
          <a:prstGeom prst="rect">
            <a:avLst/>
          </a:prstGeom>
          <a:noFill/>
          <a:ln/>
        </p:spPr>
        <p:txBody>
          <a:bodyPr wrap="square" lIns="0" tIns="0" rIns="0" bIns="0" rtlCol="0" anchor="t"/>
          <a:lstStyle/>
          <a:p>
            <a:pPr algn="ctr" indent="0" marL="0">
              <a:lnSpc>
                <a:spcPts val="2500"/>
              </a:lnSpc>
              <a:buNone/>
            </a:pPr>
            <a:r>
              <a:rPr lang="en-US" sz="1550" dirty="0">
                <a:solidFill>
                  <a:srgbClr val="CFD0D8"/>
                </a:solidFill>
                <a:latin typeface="Roboto" pitchFamily="34" charset="0"/>
                <a:ea typeface="Roboto" pitchFamily="34" charset="-122"/>
                <a:cs typeface="Roboto" pitchFamily="34" charset="-120"/>
              </a:rPr>
              <a:t>Las páginas que cargan en menos de 2 segundos</a:t>
            </a:r>
            <a:endParaRPr lang="en-US" sz="1550" dirty="0"/>
          </a:p>
        </p:txBody>
      </p:sp>
      <p:sp>
        <p:nvSpPr>
          <p:cNvPr id="9" name="Text 7"/>
          <p:cNvSpPr/>
          <p:nvPr/>
        </p:nvSpPr>
        <p:spPr>
          <a:xfrm>
            <a:off x="9654302" y="4190405"/>
            <a:ext cx="4182308" cy="654963"/>
          </a:xfrm>
          <a:prstGeom prst="rect">
            <a:avLst/>
          </a:prstGeom>
          <a:noFill/>
          <a:ln/>
        </p:spPr>
        <p:txBody>
          <a:bodyPr wrap="none" lIns="0" tIns="0" rIns="0" bIns="0" rtlCol="0" anchor="t"/>
          <a:lstStyle/>
          <a:p>
            <a:pPr algn="ctr" indent="0" marL="0">
              <a:lnSpc>
                <a:spcPts val="5150"/>
              </a:lnSpc>
              <a:buNone/>
            </a:pPr>
            <a:r>
              <a:rPr lang="en-US" sz="5150" dirty="0">
                <a:solidFill>
                  <a:srgbClr val="CFD0D8"/>
                </a:solidFill>
                <a:latin typeface="Roboto Medium" pitchFamily="34" charset="0"/>
                <a:ea typeface="Roboto Medium" pitchFamily="34" charset="-122"/>
                <a:cs typeface="Roboto Medium" pitchFamily="34" charset="-120"/>
              </a:rPr>
              <a:t>40%</a:t>
            </a:r>
            <a:endParaRPr lang="en-US" sz="5150" dirty="0"/>
          </a:p>
        </p:txBody>
      </p:sp>
      <p:sp>
        <p:nvSpPr>
          <p:cNvPr id="10" name="Text 8"/>
          <p:cNvSpPr/>
          <p:nvPr/>
        </p:nvSpPr>
        <p:spPr>
          <a:xfrm>
            <a:off x="10505003" y="5093375"/>
            <a:ext cx="2480905" cy="310158"/>
          </a:xfrm>
          <a:prstGeom prst="rect">
            <a:avLst/>
          </a:prstGeom>
          <a:noFill/>
          <a:ln/>
        </p:spPr>
        <p:txBody>
          <a:bodyPr wrap="none" lIns="0" tIns="0" rIns="0" bIns="0" rtlCol="0" anchor="t"/>
          <a:lstStyle/>
          <a:p>
            <a:pPr algn="ctr" indent="0" marL="0">
              <a:lnSpc>
                <a:spcPts val="2400"/>
              </a:lnSpc>
              <a:buNone/>
            </a:pPr>
            <a:r>
              <a:rPr lang="en-US" sz="1950" dirty="0">
                <a:solidFill>
                  <a:srgbClr val="CFD0D8"/>
                </a:solidFill>
                <a:latin typeface="Roboto Medium" pitchFamily="34" charset="0"/>
                <a:ea typeface="Roboto Medium" pitchFamily="34" charset="-122"/>
                <a:cs typeface="Roboto Medium" pitchFamily="34" charset="-120"/>
              </a:rPr>
              <a:t>Rebote móvil</a:t>
            </a:r>
            <a:endParaRPr lang="en-US" sz="1950" dirty="0"/>
          </a:p>
        </p:txBody>
      </p:sp>
      <p:sp>
        <p:nvSpPr>
          <p:cNvPr id="11" name="Text 9"/>
          <p:cNvSpPr/>
          <p:nvPr/>
        </p:nvSpPr>
        <p:spPr>
          <a:xfrm>
            <a:off x="9654302" y="5522595"/>
            <a:ext cx="4182308" cy="317540"/>
          </a:xfrm>
          <a:prstGeom prst="rect">
            <a:avLst/>
          </a:prstGeom>
          <a:noFill/>
          <a:ln/>
        </p:spPr>
        <p:txBody>
          <a:bodyPr wrap="none" lIns="0" tIns="0" rIns="0" bIns="0" rtlCol="0" anchor="t"/>
          <a:lstStyle/>
          <a:p>
            <a:pPr algn="ctr" indent="0" marL="0">
              <a:lnSpc>
                <a:spcPts val="2500"/>
              </a:lnSpc>
              <a:buNone/>
            </a:pPr>
            <a:r>
              <a:rPr lang="en-US" sz="1550" dirty="0">
                <a:solidFill>
                  <a:srgbClr val="CFD0D8"/>
                </a:solidFill>
                <a:latin typeface="Roboto" pitchFamily="34" charset="0"/>
                <a:ea typeface="Roboto" pitchFamily="34" charset="-122"/>
                <a:cs typeface="Roboto" pitchFamily="34" charset="-120"/>
              </a:rPr>
              <a:t>Aumenta con cada segundo adicional de carga</a:t>
            </a:r>
            <a:endParaRPr lang="en-US" sz="1550" dirty="0"/>
          </a:p>
        </p:txBody>
      </p:sp>
      <p:sp>
        <p:nvSpPr>
          <p:cNvPr id="12" name="Text 10"/>
          <p:cNvSpPr/>
          <p:nvPr/>
        </p:nvSpPr>
        <p:spPr>
          <a:xfrm>
            <a:off x="793790" y="6380917"/>
            <a:ext cx="13042821" cy="635079"/>
          </a:xfrm>
          <a:prstGeom prst="rect">
            <a:avLst/>
          </a:prstGeom>
          <a:noFill/>
          <a:ln/>
        </p:spPr>
        <p:txBody>
          <a:bodyPr wrap="square" lIns="0" tIns="0" rIns="0" bIns="0" rtlCol="0" anchor="t"/>
          <a:lstStyle/>
          <a:p>
            <a:pPr algn="l" indent="0" marL="0">
              <a:lnSpc>
                <a:spcPts val="2500"/>
              </a:lnSpc>
              <a:buNone/>
            </a:pPr>
            <a:r>
              <a:rPr lang="en-US" sz="1550" dirty="0">
                <a:solidFill>
                  <a:srgbClr val="CFD0D8"/>
                </a:solidFill>
                <a:latin typeface="Roboto" pitchFamily="34" charset="0"/>
                <a:ea typeface="Roboto" pitchFamily="34" charset="-122"/>
                <a:cs typeface="Roboto" pitchFamily="34" charset="-120"/>
              </a:rPr>
              <a:t>El performance no es un "nice to have", es un requisito fundamental. Cada segundo de demora impacta directamente en tus resultados de negocio y experiencia de usuario.</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15</Slides>
  <Notes>15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2025-12-18T02:51:49Z</dcterms:created>
  <dcterms:modified xsi:type="dcterms:W3CDTF">2025-12-18T02:51:49Z</dcterms:modified>
</cp:coreProperties>
</file>